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84"/>
  </p:notesMasterIdLst>
  <p:handoutMasterIdLst>
    <p:handoutMasterId r:id="rId85"/>
  </p:handoutMasterIdLst>
  <p:sldIdLst>
    <p:sldId id="256" r:id="rId2"/>
    <p:sldId id="263" r:id="rId3"/>
    <p:sldId id="293" r:id="rId4"/>
    <p:sldId id="292" r:id="rId5"/>
    <p:sldId id="308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3" r:id="rId31"/>
    <p:sldId id="334" r:id="rId32"/>
    <p:sldId id="335" r:id="rId33"/>
    <p:sldId id="336" r:id="rId34"/>
    <p:sldId id="337" r:id="rId35"/>
    <p:sldId id="338" r:id="rId36"/>
    <p:sldId id="339" r:id="rId37"/>
    <p:sldId id="340" r:id="rId38"/>
    <p:sldId id="341" r:id="rId39"/>
    <p:sldId id="342" r:id="rId40"/>
    <p:sldId id="343" r:id="rId41"/>
    <p:sldId id="344" r:id="rId42"/>
    <p:sldId id="345" r:id="rId43"/>
    <p:sldId id="346" r:id="rId44"/>
    <p:sldId id="353" r:id="rId45"/>
    <p:sldId id="354" r:id="rId46"/>
    <p:sldId id="355" r:id="rId47"/>
    <p:sldId id="356" r:id="rId48"/>
    <p:sldId id="357" r:id="rId49"/>
    <p:sldId id="358" r:id="rId50"/>
    <p:sldId id="359" r:id="rId51"/>
    <p:sldId id="360" r:id="rId52"/>
    <p:sldId id="361" r:id="rId53"/>
    <p:sldId id="362" r:id="rId54"/>
    <p:sldId id="363" r:id="rId55"/>
    <p:sldId id="364" r:id="rId56"/>
    <p:sldId id="365" r:id="rId57"/>
    <p:sldId id="366" r:id="rId58"/>
    <p:sldId id="369" r:id="rId59"/>
    <p:sldId id="371" r:id="rId60"/>
    <p:sldId id="372" r:id="rId61"/>
    <p:sldId id="373" r:id="rId62"/>
    <p:sldId id="374" r:id="rId63"/>
    <p:sldId id="375" r:id="rId64"/>
    <p:sldId id="376" r:id="rId65"/>
    <p:sldId id="377" r:id="rId66"/>
    <p:sldId id="396" r:id="rId67"/>
    <p:sldId id="397" r:id="rId68"/>
    <p:sldId id="378" r:id="rId69"/>
    <p:sldId id="379" r:id="rId70"/>
    <p:sldId id="380" r:id="rId71"/>
    <p:sldId id="398" r:id="rId72"/>
    <p:sldId id="381" r:id="rId73"/>
    <p:sldId id="382" r:id="rId74"/>
    <p:sldId id="383" r:id="rId75"/>
    <p:sldId id="384" r:id="rId76"/>
    <p:sldId id="385" r:id="rId77"/>
    <p:sldId id="386" r:id="rId78"/>
    <p:sldId id="387" r:id="rId79"/>
    <p:sldId id="388" r:id="rId80"/>
    <p:sldId id="389" r:id="rId81"/>
    <p:sldId id="390" r:id="rId82"/>
    <p:sldId id="391" r:id="rId83"/>
  </p:sldIdLst>
  <p:sldSz cx="12192000" cy="6858000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70" autoAdjust="0"/>
    <p:restoredTop sz="82878" autoAdjust="0"/>
  </p:normalViewPr>
  <p:slideViewPr>
    <p:cSldViewPr snapToGrid="0">
      <p:cViewPr varScale="1">
        <p:scale>
          <a:sx n="73" d="100"/>
          <a:sy n="73" d="100"/>
        </p:scale>
        <p:origin x="428" y="3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401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r">
              <a:defRPr sz="1300"/>
            </a:lvl1pPr>
          </a:lstStyle>
          <a:p>
            <a:fld id="{03EA1B1A-FAC0-4E5D-97DD-C9C2D96E6619}" type="datetimeFigureOut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0092"/>
            <a:ext cx="2945659" cy="498134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30092"/>
            <a:ext cx="2945659" cy="498134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r">
              <a:defRPr sz="1300"/>
            </a:lvl1pPr>
          </a:lstStyle>
          <a:p>
            <a:fld id="{BEAF2F32-4144-4141-8D41-E9E53B853C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35118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r">
              <a:defRPr sz="1300"/>
            </a:lvl1pPr>
          </a:lstStyle>
          <a:p>
            <a:fld id="{2C63ADD3-532A-4AB8-AD5A-FF2517BA225C}" type="datetimeFigureOut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68" tIns="47784" rIns="95568" bIns="47784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5568" tIns="47784" rIns="95568" bIns="47784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2"/>
            <a:ext cx="2945659" cy="498134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2"/>
            <a:ext cx="2945659" cy="498134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r">
              <a:defRPr sz="1300"/>
            </a:lvl1pPr>
          </a:lstStyle>
          <a:p>
            <a:fld id="{086CA6EE-995B-484F-B29D-8373D2C736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779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CA6EE-995B-484F-B29D-8373D2C736E4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812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CA6EE-995B-484F-B29D-8373D2C736E4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923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CA6EE-995B-484F-B29D-8373D2C736E4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2457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 dirty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79C3B-F09A-4600-8DEE-DBF55BCCA000}" type="datetime1">
              <a:rPr lang="zh-CN" altLang="en-US" smtClean="0"/>
              <a:t>2022/5/9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系统工程导论</a:t>
            </a:r>
            <a:r>
              <a:rPr lang="en-US" altLang="zh-CN"/>
              <a:t>·2018</a:t>
            </a:r>
            <a:r>
              <a:rPr lang="zh-CN" altLang="en-US"/>
              <a:t>春</a:t>
            </a:r>
            <a:endParaRPr lang="zh-CN" altLang="en-US" dirty="0"/>
          </a:p>
        </p:txBody>
      </p:sp>
      <p:grpSp>
        <p:nvGrpSpPr>
          <p:cNvPr id="7" name="组 13"/>
          <p:cNvGrpSpPr/>
          <p:nvPr userDrawn="1"/>
        </p:nvGrpSpPr>
        <p:grpSpPr>
          <a:xfrm>
            <a:off x="128581" y="114660"/>
            <a:ext cx="2624893" cy="825138"/>
            <a:chOff x="0" y="23968"/>
            <a:chExt cx="7913267" cy="2570852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23968"/>
              <a:ext cx="2570852" cy="2570852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2909467" y="156420"/>
              <a:ext cx="5003800" cy="2438400"/>
            </a:xfrm>
            <a:prstGeom prst="rect">
              <a:avLst/>
            </a:prstGeom>
          </p:spPr>
        </p:pic>
      </p:grpSp>
      <p:sp>
        <p:nvSpPr>
          <p:cNvPr id="16" name="文本框 15"/>
          <p:cNvSpPr txBox="1"/>
          <p:nvPr userDrawn="1"/>
        </p:nvSpPr>
        <p:spPr>
          <a:xfrm>
            <a:off x="8287004" y="6284844"/>
            <a:ext cx="2727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j-ea"/>
                <a:ea typeface="+mj-ea"/>
              </a:rPr>
              <a:t>系统工程导论</a:t>
            </a:r>
            <a:endParaRPr lang="zh-CN" altLang="en-US" sz="1800" dirty="0">
              <a:latin typeface="+mj-ea"/>
              <a:ea typeface="+mj-ea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62053" y="6515677"/>
            <a:ext cx="670143" cy="365125"/>
          </a:xfrm>
        </p:spPr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92410F8-5038-4D67-BFCB-CC041677B2F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0" y="6538915"/>
            <a:ext cx="8153400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cxnSpLocks/>
          </p:cNvCxnSpPr>
          <p:nvPr userDrawn="1"/>
        </p:nvCxnSpPr>
        <p:spPr>
          <a:xfrm>
            <a:off x="10500189" y="6558385"/>
            <a:ext cx="1691820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947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34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447E0-94EE-428D-8FD3-B9BE0C14B346}" type="datetime1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系统工程导论</a:t>
            </a:r>
            <a:r>
              <a:rPr lang="en-US" altLang="zh-CN"/>
              <a:t>·2018</a:t>
            </a:r>
            <a:r>
              <a:rPr lang="zh-CN" altLang="en-US"/>
              <a:t>春</a:t>
            </a:r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229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929973"/>
            <a:ext cx="10515600" cy="524699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B9666-A9B3-4783-BE41-946286365D13}" type="datetime1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系统工程导论</a:t>
            </a:r>
            <a:r>
              <a:rPr lang="en-US" altLang="zh-CN"/>
              <a:t>·2018</a:t>
            </a:r>
            <a:r>
              <a:rPr lang="zh-CN" altLang="en-US"/>
              <a:t>春</a:t>
            </a:r>
            <a:endParaRPr lang="zh-CN" altLang="en-US" dirty="0"/>
          </a:p>
        </p:txBody>
      </p:sp>
      <p:sp>
        <p:nvSpPr>
          <p:cNvPr id="13" name="文本框 12"/>
          <p:cNvSpPr txBox="1"/>
          <p:nvPr userDrawn="1"/>
        </p:nvSpPr>
        <p:spPr>
          <a:xfrm>
            <a:off x="8122617" y="6275146"/>
            <a:ext cx="2727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j-ea"/>
                <a:ea typeface="+mj-ea"/>
              </a:rPr>
              <a:t>系统工程导论</a:t>
            </a:r>
            <a:endParaRPr lang="zh-CN" altLang="en-US" sz="1800" dirty="0">
              <a:latin typeface="+mj-ea"/>
              <a:ea typeface="+mj-ea"/>
            </a:endParaRPr>
          </a:p>
        </p:txBody>
      </p:sp>
      <p:sp>
        <p:nvSpPr>
          <p:cNvPr id="16" name="标题 7"/>
          <p:cNvSpPr>
            <a:spLocks noGrp="1"/>
          </p:cNvSpPr>
          <p:nvPr>
            <p:ph type="title"/>
          </p:nvPr>
        </p:nvSpPr>
        <p:spPr>
          <a:xfrm>
            <a:off x="38100" y="-395596"/>
            <a:ext cx="10515600" cy="13255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62053" y="6515677"/>
            <a:ext cx="670143" cy="365125"/>
          </a:xfrm>
        </p:spPr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92410F8-5038-4D67-BFCB-CC041677B2F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0" y="6538915"/>
            <a:ext cx="8153400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10740557" y="6558385"/>
            <a:ext cx="1451452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 userDrawn="1"/>
        </p:nvSpPr>
        <p:spPr>
          <a:xfrm>
            <a:off x="38100" y="19052"/>
            <a:ext cx="12092213" cy="496271"/>
          </a:xfrm>
          <a:prstGeom prst="roundRect">
            <a:avLst/>
          </a:prstGeom>
          <a:solidFill>
            <a:srgbClr val="5C307D">
              <a:alpha val="70000"/>
            </a:srgbClr>
          </a:solidFill>
          <a:ln>
            <a:noFill/>
          </a:ln>
          <a:effectLst>
            <a:outerShdw blurRad="177800" dist="50800" dir="5400000" algn="ctr" rotWithShape="0">
              <a:srgbClr val="000000">
                <a:alpha val="43137"/>
              </a:srgbClr>
            </a:outerShd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38100" y="607801"/>
            <a:ext cx="12092213" cy="0"/>
          </a:xfrm>
          <a:prstGeom prst="line">
            <a:avLst/>
          </a:prstGeom>
          <a:ln w="28575">
            <a:solidFill>
              <a:srgbClr val="800080">
                <a:alpha val="60000"/>
              </a:srgb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3881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8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9" y="365128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DBDCD-992E-44E4-A152-F6881D5B430F}" type="datetime1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系统工程导论</a:t>
            </a:r>
            <a:r>
              <a:rPr lang="en-US" altLang="zh-CN"/>
              <a:t>·2018</a:t>
            </a:r>
            <a:r>
              <a:rPr lang="zh-CN" altLang="en-US"/>
              <a:t>春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1553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32236"/>
            <a:ext cx="10515600" cy="5124061"/>
          </a:xfrm>
        </p:spPr>
        <p:txBody>
          <a:bodyPr/>
          <a:lstStyle>
            <a:lvl2pPr>
              <a:lnSpc>
                <a:spcPts val="2880"/>
              </a:lnSpc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86A1F-F9E6-4478-81F4-F92A69C8C40F}" type="datetime1">
              <a:rPr lang="zh-CN" altLang="en-US" smtClean="0"/>
              <a:t>2022/5/9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系统工程导论</a:t>
            </a:r>
            <a:r>
              <a:rPr lang="en-US" altLang="zh-CN" dirty="0"/>
              <a:t>·2018</a:t>
            </a:r>
            <a:r>
              <a:rPr lang="zh-CN" altLang="en-US" dirty="0"/>
              <a:t>春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62053" y="6449004"/>
            <a:ext cx="670143" cy="365125"/>
          </a:xfrm>
        </p:spPr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92410F8-5038-4D67-BFCB-CC041677B2F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2" name="直接连接符 11"/>
          <p:cNvCxnSpPr>
            <a:endCxn id="13" idx="1"/>
          </p:cNvCxnSpPr>
          <p:nvPr userDrawn="1"/>
        </p:nvCxnSpPr>
        <p:spPr>
          <a:xfrm>
            <a:off x="292104" y="6356352"/>
            <a:ext cx="8284608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 userDrawn="1"/>
        </p:nvSpPr>
        <p:spPr>
          <a:xfrm>
            <a:off x="8576712" y="6156297"/>
            <a:ext cx="2294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系统工程导论</a:t>
            </a:r>
            <a:endParaRPr lang="zh-CN" altLang="en-US" sz="1600" dirty="0">
              <a:latin typeface="+mj-ea"/>
              <a:ea typeface="+mj-ea"/>
            </a:endParaRPr>
          </a:p>
        </p:txBody>
      </p:sp>
      <p:cxnSp>
        <p:nvCxnSpPr>
          <p:cNvPr id="15" name="直接连接符 14"/>
          <p:cNvCxnSpPr>
            <a:cxnSpLocks/>
            <a:stCxn id="13" idx="3"/>
          </p:cNvCxnSpPr>
          <p:nvPr userDrawn="1"/>
        </p:nvCxnSpPr>
        <p:spPr>
          <a:xfrm>
            <a:off x="10871200" y="6356352"/>
            <a:ext cx="1231909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cxnSpLocks/>
          </p:cNvCxnSpPr>
          <p:nvPr userDrawn="1"/>
        </p:nvCxnSpPr>
        <p:spPr>
          <a:xfrm>
            <a:off x="0" y="501016"/>
            <a:ext cx="1158141" cy="1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 13"/>
          <p:cNvGrpSpPr/>
          <p:nvPr userDrawn="1"/>
        </p:nvGrpSpPr>
        <p:grpSpPr>
          <a:xfrm>
            <a:off x="9452225" y="205724"/>
            <a:ext cx="1736333" cy="590584"/>
            <a:chOff x="0" y="23968"/>
            <a:chExt cx="7913267" cy="2570852"/>
          </a:xfrm>
        </p:grpSpPr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23968"/>
              <a:ext cx="2570852" cy="2570852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2909467" y="156420"/>
              <a:ext cx="5003800" cy="2438400"/>
            </a:xfrm>
            <a:prstGeom prst="rect">
              <a:avLst/>
            </a:prstGeom>
          </p:spPr>
        </p:pic>
      </p:grpSp>
      <p:cxnSp>
        <p:nvCxnSpPr>
          <p:cNvPr id="28" name="直接连接符 27"/>
          <p:cNvCxnSpPr>
            <a:cxnSpLocks/>
            <a:stCxn id="27" idx="3"/>
          </p:cNvCxnSpPr>
          <p:nvPr userDrawn="1"/>
        </p:nvCxnSpPr>
        <p:spPr>
          <a:xfrm>
            <a:off x="11188558" y="516230"/>
            <a:ext cx="914551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01228A5B-5BDA-4C75-9A90-ADBCDCA44B17}"/>
              </a:ext>
            </a:extLst>
          </p:cNvPr>
          <p:cNvCxnSpPr>
            <a:cxnSpLocks/>
            <a:endCxn id="26" idx="1"/>
          </p:cNvCxnSpPr>
          <p:nvPr userDrawn="1"/>
        </p:nvCxnSpPr>
        <p:spPr>
          <a:xfrm flipV="1">
            <a:off x="3493213" y="501016"/>
            <a:ext cx="5959012" cy="1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4CBD4505-58CF-4B8A-A853-811F37B0A54D}"/>
              </a:ext>
            </a:extLst>
          </p:cNvPr>
          <p:cNvSpPr txBox="1"/>
          <p:nvPr userDrawn="1"/>
        </p:nvSpPr>
        <p:spPr>
          <a:xfrm>
            <a:off x="1114048" y="235996"/>
            <a:ext cx="2423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风险决策问题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1924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7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70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7F867-AF57-4B90-B882-F35BEB2C92AD}" type="datetime1">
              <a:rPr lang="zh-CN" altLang="en-US" smtClean="0"/>
              <a:t>2022/5/9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系统工程导论</a:t>
            </a:r>
            <a:r>
              <a:rPr lang="en-US" altLang="zh-CN"/>
              <a:t>·2018</a:t>
            </a:r>
            <a:r>
              <a:rPr lang="zh-CN" altLang="en-US"/>
              <a:t>春</a:t>
            </a:r>
            <a:endParaRPr lang="zh-CN" altLang="en-US" dirty="0"/>
          </a:p>
        </p:txBody>
      </p:sp>
      <p:grpSp>
        <p:nvGrpSpPr>
          <p:cNvPr id="7" name="组 13"/>
          <p:cNvGrpSpPr/>
          <p:nvPr userDrawn="1"/>
        </p:nvGrpSpPr>
        <p:grpSpPr>
          <a:xfrm>
            <a:off x="128581" y="114659"/>
            <a:ext cx="2974216" cy="851112"/>
            <a:chOff x="0" y="23968"/>
            <a:chExt cx="7913267" cy="2570852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23968"/>
              <a:ext cx="2570852" cy="2570852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2909467" y="156420"/>
              <a:ext cx="5003800" cy="2438400"/>
            </a:xfrm>
            <a:prstGeom prst="rect">
              <a:avLst/>
            </a:prstGeom>
          </p:spPr>
        </p:pic>
      </p:grp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7"/>
            <a:ext cx="2743200" cy="365125"/>
          </a:xfrm>
        </p:spPr>
        <p:txBody>
          <a:bodyPr/>
          <a:lstStyle/>
          <a:p>
            <a:fld id="{992410F8-5038-4D67-BFCB-CC041677B2F5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0971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929973"/>
            <a:ext cx="5181600" cy="524699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929973"/>
            <a:ext cx="5181600" cy="5246997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8100" y="-395596"/>
            <a:ext cx="10515600" cy="13255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3F450-6C51-4E58-B7B0-A5BA16CD4EAD}" type="datetime1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系统工程导论</a:t>
            </a:r>
            <a:r>
              <a:rPr lang="en-US" altLang="zh-CN"/>
              <a:t>·2018</a:t>
            </a:r>
            <a:r>
              <a:rPr lang="zh-CN" altLang="en-US"/>
              <a:t>春</a:t>
            </a:r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8122617" y="6275146"/>
            <a:ext cx="2727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j-ea"/>
                <a:ea typeface="+mj-ea"/>
              </a:rPr>
              <a:t>系统工程导论</a:t>
            </a:r>
            <a:endParaRPr lang="zh-CN" altLang="en-US" sz="1800" dirty="0">
              <a:latin typeface="+mj-ea"/>
              <a:ea typeface="+mj-ea"/>
            </a:endParaRP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62053" y="6515677"/>
            <a:ext cx="670143" cy="365125"/>
          </a:xfrm>
        </p:spPr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92410F8-5038-4D67-BFCB-CC041677B2F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0" y="6538915"/>
            <a:ext cx="8153400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10740557" y="6558385"/>
            <a:ext cx="1451452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圆角矩形 21"/>
          <p:cNvSpPr/>
          <p:nvPr userDrawn="1"/>
        </p:nvSpPr>
        <p:spPr>
          <a:xfrm>
            <a:off x="38100" y="19052"/>
            <a:ext cx="12092213" cy="496271"/>
          </a:xfrm>
          <a:prstGeom prst="roundRect">
            <a:avLst/>
          </a:prstGeom>
          <a:solidFill>
            <a:srgbClr val="5C307D">
              <a:alpha val="70000"/>
            </a:srgbClr>
          </a:solidFill>
          <a:ln>
            <a:noFill/>
          </a:ln>
          <a:effectLst>
            <a:outerShdw blurRad="177800" dist="50800" dir="5400000" algn="ctr" rotWithShape="0">
              <a:srgbClr val="000000">
                <a:alpha val="43137"/>
              </a:srgbClr>
            </a:outerShd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/>
          <p:cNvCxnSpPr/>
          <p:nvPr userDrawn="1"/>
        </p:nvCxnSpPr>
        <p:spPr>
          <a:xfrm>
            <a:off x="38100" y="607801"/>
            <a:ext cx="12092213" cy="0"/>
          </a:xfrm>
          <a:prstGeom prst="line">
            <a:avLst/>
          </a:prstGeom>
          <a:ln w="28575">
            <a:solidFill>
              <a:srgbClr val="800080">
                <a:alpha val="60000"/>
              </a:srgb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918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93265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1" y="1756572"/>
            <a:ext cx="5157787" cy="443309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621" y="92996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21" y="1753883"/>
            <a:ext cx="5183188" cy="443578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3B90B-6834-4917-989F-2A75B2F08C58}" type="datetime1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系统工程导论</a:t>
            </a:r>
            <a:r>
              <a:rPr lang="en-US" altLang="zh-CN"/>
              <a:t>·2018</a:t>
            </a:r>
            <a:r>
              <a:rPr lang="zh-CN" altLang="en-US"/>
              <a:t>春</a:t>
            </a:r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8122617" y="6275146"/>
            <a:ext cx="2727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j-ea"/>
                <a:ea typeface="+mj-ea"/>
              </a:rPr>
              <a:t>系统工程导论</a:t>
            </a:r>
            <a:endParaRPr lang="zh-CN" altLang="en-US" sz="1800" dirty="0">
              <a:latin typeface="+mj-ea"/>
              <a:ea typeface="+mj-ea"/>
            </a:endParaRPr>
          </a:p>
        </p:txBody>
      </p:sp>
      <p:sp>
        <p:nvSpPr>
          <p:cNvPr id="19" name="标题 7"/>
          <p:cNvSpPr>
            <a:spLocks noGrp="1"/>
          </p:cNvSpPr>
          <p:nvPr>
            <p:ph type="title"/>
          </p:nvPr>
        </p:nvSpPr>
        <p:spPr>
          <a:xfrm>
            <a:off x="38100" y="-395596"/>
            <a:ext cx="10515600" cy="13255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62053" y="6515677"/>
            <a:ext cx="670143" cy="365125"/>
          </a:xfrm>
        </p:spPr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92410F8-5038-4D67-BFCB-CC041677B2F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6538915"/>
            <a:ext cx="8153400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 userDrawn="1"/>
        </p:nvCxnSpPr>
        <p:spPr>
          <a:xfrm>
            <a:off x="10740557" y="6558385"/>
            <a:ext cx="1451452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 userDrawn="1"/>
        </p:nvSpPr>
        <p:spPr>
          <a:xfrm>
            <a:off x="38100" y="19052"/>
            <a:ext cx="12092213" cy="496271"/>
          </a:xfrm>
          <a:prstGeom prst="roundRect">
            <a:avLst/>
          </a:prstGeom>
          <a:solidFill>
            <a:srgbClr val="5C307D">
              <a:alpha val="70000"/>
            </a:srgbClr>
          </a:solidFill>
          <a:ln>
            <a:noFill/>
          </a:ln>
          <a:effectLst>
            <a:outerShdw blurRad="177800" dist="50800" dir="5400000" algn="ctr" rotWithShape="0">
              <a:srgbClr val="000000">
                <a:alpha val="43137"/>
              </a:srgbClr>
            </a:outerShd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/>
          <p:nvPr userDrawn="1"/>
        </p:nvCxnSpPr>
        <p:spPr>
          <a:xfrm>
            <a:off x="38100" y="607801"/>
            <a:ext cx="12092213" cy="0"/>
          </a:xfrm>
          <a:prstGeom prst="line">
            <a:avLst/>
          </a:prstGeom>
          <a:ln w="28575">
            <a:solidFill>
              <a:srgbClr val="800080">
                <a:alpha val="60000"/>
              </a:srgb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067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9627D-606E-4872-99E9-923F803ED147}" type="datetime1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系统工程导论</a:t>
            </a:r>
            <a:r>
              <a:rPr lang="en-US" altLang="zh-CN"/>
              <a:t>·2018</a:t>
            </a:r>
            <a:r>
              <a:rPr lang="zh-CN" altLang="en-US"/>
              <a:t>春</a:t>
            </a:r>
            <a:endParaRPr lang="zh-CN" altLang="en-US" dirty="0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8122617" y="6275146"/>
            <a:ext cx="2727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j-ea"/>
                <a:ea typeface="+mj-ea"/>
              </a:rPr>
              <a:t>系统工程导论</a:t>
            </a:r>
            <a:endParaRPr lang="zh-CN" altLang="en-US" sz="1800" dirty="0">
              <a:latin typeface="+mj-ea"/>
              <a:ea typeface="+mj-ea"/>
            </a:endParaRPr>
          </a:p>
        </p:txBody>
      </p:sp>
      <p:sp>
        <p:nvSpPr>
          <p:cNvPr id="15" name="标题 7"/>
          <p:cNvSpPr>
            <a:spLocks noGrp="1"/>
          </p:cNvSpPr>
          <p:nvPr>
            <p:ph type="title"/>
          </p:nvPr>
        </p:nvSpPr>
        <p:spPr>
          <a:xfrm>
            <a:off x="38100" y="-395596"/>
            <a:ext cx="10515600" cy="13255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62053" y="6515677"/>
            <a:ext cx="670143" cy="365125"/>
          </a:xfrm>
        </p:spPr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92410F8-5038-4D67-BFCB-CC041677B2F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0" y="6538915"/>
            <a:ext cx="8153400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/>
        </p:nvCxnSpPr>
        <p:spPr>
          <a:xfrm>
            <a:off x="10740557" y="6558385"/>
            <a:ext cx="1451452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 userDrawn="1"/>
        </p:nvSpPr>
        <p:spPr>
          <a:xfrm>
            <a:off x="38100" y="19052"/>
            <a:ext cx="12092213" cy="496271"/>
          </a:xfrm>
          <a:prstGeom prst="roundRect">
            <a:avLst/>
          </a:prstGeom>
          <a:solidFill>
            <a:srgbClr val="5C307D">
              <a:alpha val="70000"/>
            </a:srgbClr>
          </a:solidFill>
          <a:ln>
            <a:noFill/>
          </a:ln>
          <a:effectLst>
            <a:outerShdw blurRad="177800" dist="50800" dir="5400000" algn="ctr" rotWithShape="0">
              <a:srgbClr val="000000">
                <a:alpha val="43137"/>
              </a:srgbClr>
            </a:outerShd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8100" y="607801"/>
            <a:ext cx="12092213" cy="0"/>
          </a:xfrm>
          <a:prstGeom prst="line">
            <a:avLst/>
          </a:prstGeom>
          <a:ln w="28575">
            <a:solidFill>
              <a:srgbClr val="800080">
                <a:alpha val="60000"/>
              </a:srgb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00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B13A1-0719-407D-A631-07E332BECC64}" type="datetime1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系统工程导论</a:t>
            </a:r>
            <a:r>
              <a:rPr lang="en-US" altLang="zh-CN"/>
              <a:t>·2018</a:t>
            </a:r>
            <a:r>
              <a:rPr lang="zh-CN" altLang="en-US"/>
              <a:t>春</a:t>
            </a:r>
            <a:endParaRPr lang="zh-CN" alt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A49939E-54E5-4E09-9BBA-56BC4BB1A5D2}"/>
              </a:ext>
            </a:extLst>
          </p:cNvPr>
          <p:cNvSpPr txBox="1">
            <a:spLocks/>
          </p:cNvSpPr>
          <p:nvPr userDrawn="1"/>
        </p:nvSpPr>
        <p:spPr>
          <a:xfrm>
            <a:off x="5762053" y="6449004"/>
            <a:ext cx="6701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2410F8-5038-4D67-BFCB-CC041677B2F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A2B7A25-9F73-4C43-8262-BA015DEE8AD0}"/>
              </a:ext>
            </a:extLst>
          </p:cNvPr>
          <p:cNvCxnSpPr>
            <a:endCxn id="7" idx="1"/>
          </p:cNvCxnSpPr>
          <p:nvPr userDrawn="1"/>
        </p:nvCxnSpPr>
        <p:spPr>
          <a:xfrm>
            <a:off x="292104" y="6356352"/>
            <a:ext cx="8284608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B4B17BBB-9AE7-4661-BA26-CE8C76ADCDF7}"/>
              </a:ext>
            </a:extLst>
          </p:cNvPr>
          <p:cNvSpPr txBox="1"/>
          <p:nvPr userDrawn="1"/>
        </p:nvSpPr>
        <p:spPr>
          <a:xfrm>
            <a:off x="8576712" y="6156297"/>
            <a:ext cx="2294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系统工程导论</a:t>
            </a:r>
            <a:endParaRPr lang="zh-CN" altLang="en-US" sz="1600" dirty="0">
              <a:latin typeface="+mj-ea"/>
              <a:ea typeface="+mj-ea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70A8216-9486-48D4-9538-1E2F4A9D5525}"/>
              </a:ext>
            </a:extLst>
          </p:cNvPr>
          <p:cNvCxnSpPr>
            <a:cxnSpLocks/>
          </p:cNvCxnSpPr>
          <p:nvPr userDrawn="1"/>
        </p:nvCxnSpPr>
        <p:spPr>
          <a:xfrm>
            <a:off x="0" y="501016"/>
            <a:ext cx="1158141" cy="1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 13">
            <a:extLst>
              <a:ext uri="{FF2B5EF4-FFF2-40B4-BE49-F238E27FC236}">
                <a16:creationId xmlns:a16="http://schemas.microsoft.com/office/drawing/2014/main" id="{3D21BBC5-5BA4-4481-A337-732FDE1F0507}"/>
              </a:ext>
            </a:extLst>
          </p:cNvPr>
          <p:cNvGrpSpPr/>
          <p:nvPr userDrawn="1"/>
        </p:nvGrpSpPr>
        <p:grpSpPr>
          <a:xfrm>
            <a:off x="9452225" y="205724"/>
            <a:ext cx="1736333" cy="590584"/>
            <a:chOff x="0" y="23968"/>
            <a:chExt cx="7913267" cy="2570852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AF39F41-DC45-40BD-8F8B-F10E7CA6F1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23968"/>
              <a:ext cx="2570852" cy="2570852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716D1FFE-48BC-4515-A729-6310070C8F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2909467" y="156420"/>
              <a:ext cx="5003800" cy="2438400"/>
            </a:xfrm>
            <a:prstGeom prst="rect">
              <a:avLst/>
            </a:prstGeom>
          </p:spPr>
        </p:pic>
      </p:grp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07F0098-C432-40A7-8DB2-BB1316F24B75}"/>
              </a:ext>
            </a:extLst>
          </p:cNvPr>
          <p:cNvCxnSpPr>
            <a:cxnSpLocks/>
            <a:stCxn id="11" idx="3"/>
          </p:cNvCxnSpPr>
          <p:nvPr userDrawn="1"/>
        </p:nvCxnSpPr>
        <p:spPr>
          <a:xfrm>
            <a:off x="11188558" y="516230"/>
            <a:ext cx="914551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9084276-B268-4B40-A141-82A86DE52A6B}"/>
              </a:ext>
            </a:extLst>
          </p:cNvPr>
          <p:cNvCxnSpPr>
            <a:cxnSpLocks/>
            <a:endCxn id="10" idx="1"/>
          </p:cNvCxnSpPr>
          <p:nvPr userDrawn="1"/>
        </p:nvCxnSpPr>
        <p:spPr>
          <a:xfrm flipV="1">
            <a:off x="3493213" y="501016"/>
            <a:ext cx="5959012" cy="1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D89E7012-4395-4A3A-9583-5E672E0C7251}"/>
              </a:ext>
            </a:extLst>
          </p:cNvPr>
          <p:cNvSpPr txBox="1"/>
          <p:nvPr userDrawn="1"/>
        </p:nvSpPr>
        <p:spPr>
          <a:xfrm>
            <a:off x="1114048" y="235996"/>
            <a:ext cx="2423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风险决策问题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/>
              <a:ea typeface="黑体"/>
              <a:cs typeface="+mn-cs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1086D51-4851-46FD-A0C0-374B3E9F536E}"/>
              </a:ext>
            </a:extLst>
          </p:cNvPr>
          <p:cNvCxnSpPr>
            <a:cxnSpLocks/>
          </p:cNvCxnSpPr>
          <p:nvPr userDrawn="1"/>
        </p:nvCxnSpPr>
        <p:spPr>
          <a:xfrm>
            <a:off x="10871200" y="6356352"/>
            <a:ext cx="1231909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763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雨课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B13A1-0719-407D-A631-07E332BECC64}" type="datetime1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系统工程导论</a:t>
            </a:r>
            <a:r>
              <a:rPr lang="en-US" altLang="zh-CN"/>
              <a:t>·2018</a:t>
            </a:r>
            <a:r>
              <a:rPr lang="zh-CN" altLang="en-US"/>
              <a:t>春</a:t>
            </a:r>
            <a:endParaRPr lang="zh-CN" alt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A49939E-54E5-4E09-9BBA-56BC4BB1A5D2}"/>
              </a:ext>
            </a:extLst>
          </p:cNvPr>
          <p:cNvSpPr txBox="1">
            <a:spLocks/>
          </p:cNvSpPr>
          <p:nvPr userDrawn="1"/>
        </p:nvSpPr>
        <p:spPr>
          <a:xfrm>
            <a:off x="5762053" y="6449004"/>
            <a:ext cx="6701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2410F8-5038-4D67-BFCB-CC041677B2F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6080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34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925C1-9070-40B0-B586-DD6423A640A9}" type="datetime1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系统工程导论</a:t>
            </a:r>
            <a:r>
              <a:rPr lang="en-US" altLang="zh-CN"/>
              <a:t>·2018</a:t>
            </a:r>
            <a:r>
              <a:rPr lang="zh-CN" altLang="en-US"/>
              <a:t>春</a:t>
            </a:r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410F8-5038-4D67-BFCB-CC041677B2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978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17FF9F-3557-4945-9470-6A0FBAE1AC4A}" type="datetime1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系统工程导论</a:t>
            </a:r>
            <a:r>
              <a:rPr lang="en-US" altLang="zh-CN"/>
              <a:t>·2018</a:t>
            </a:r>
            <a:r>
              <a:rPr lang="zh-CN" altLang="en-US"/>
              <a:t>春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410F8-5038-4D67-BFCB-CC041677B2F5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4318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2" r:id="rId8"/>
    <p:sldLayoutId id="2147483668" r:id="rId9"/>
    <p:sldLayoutId id="2147483669" r:id="rId10"/>
    <p:sldLayoutId id="2147483670" r:id="rId11"/>
    <p:sldLayoutId id="2147483671" r:id="rId12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+mj-ea"/>
          <a:ea typeface="+mj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microsoft.com/office/2007/relationships/hdphoto" Target="../media/hdphoto1.wdp"/><Relationship Id="rId7" Type="http://schemas.openxmlformats.org/officeDocument/2006/relationships/image" Target="../media/image8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w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1.png"/><Relationship Id="rId4" Type="http://schemas.openxmlformats.org/officeDocument/2006/relationships/image" Target="../media/image10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png"/><Relationship Id="rId4" Type="http://schemas.openxmlformats.org/officeDocument/2006/relationships/image" Target="../media/image11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mbalib.com/wiki/%E5%89%8D%E6%99%AF%E7%90%86%E8%AE%BA" TargetMode="External"/><Relationship Id="rId2" Type="http://schemas.openxmlformats.org/officeDocument/2006/relationships/hyperlink" Target="https://baike.baidu.com/item/%E6%A1%86%E6%9E%B6%E6%95%88%E5%BA%94/9738412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baike.baidu.com/item/%E5%B1%95%E6%9C%9B%E7%90%86%E8%AE%BA/509070?fromtitle=%E5%89%8D%E6%99%AF%E7%90%86%E8%AE%BA&amp;fromid=8450540&amp;fr=aladdin" TargetMode="Externa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baike.baidu.com/item/%E5%B1%95%E6%9C%9B%E7%90%86%E8%AE%BA/509070?fromtitle=%E5%89%8D%E6%99%AF%E7%90%86%E8%AE%BA&amp;fromid=8450540&amp;fr=aladdin" TargetMode="Externa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2.png"/><Relationship Id="rId4" Type="http://schemas.openxmlformats.org/officeDocument/2006/relationships/image" Target="../media/image129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2209800" y="1084263"/>
            <a:ext cx="77724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600" dirty="0"/>
              <a:t>系统工程导论</a:t>
            </a:r>
          </a:p>
        </p:txBody>
      </p:sp>
      <p:sp>
        <p:nvSpPr>
          <p:cNvPr id="11" name="副标题 2"/>
          <p:cNvSpPr txBox="1">
            <a:spLocks/>
          </p:cNvSpPr>
          <p:nvPr/>
        </p:nvSpPr>
        <p:spPr>
          <a:xfrm>
            <a:off x="2667000" y="3878266"/>
            <a:ext cx="6858000" cy="165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/>
              <a:t>开课单位：清华大学自动化系</a:t>
            </a:r>
            <a:endParaRPr lang="en-US" altLang="zh-CN" dirty="0"/>
          </a:p>
          <a:p>
            <a:pPr algn="ctr"/>
            <a:r>
              <a:rPr lang="zh-CN" altLang="en-US" dirty="0"/>
              <a:t>主讲教师：胡坚明 副教授</a:t>
            </a:r>
          </a:p>
        </p:txBody>
      </p:sp>
    </p:spTree>
    <p:extLst>
      <p:ext uri="{BB962C8B-B14F-4D97-AF65-F5344CB8AC3E}">
        <p14:creationId xmlns:p14="http://schemas.microsoft.com/office/powerpoint/2010/main" val="156327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1026824" y="1056082"/>
            <a:ext cx="46858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342891" indent="-342891">
              <a:spcBef>
                <a:spcPct val="50000"/>
              </a:spcBef>
              <a:buClrTx/>
              <a:buFont typeface="Wingdings" panose="05000000000000000000" pitchFamily="2" charset="2"/>
              <a:buChar char="n"/>
            </a:pPr>
            <a:r>
              <a:rPr kumimoji="1" lang="zh-CN" altLang="en-US" sz="2400" b="0" dirty="0">
                <a:solidFill>
                  <a:srgbClr val="7030A0"/>
                </a:solidFill>
                <a:latin typeface="黑体" panose="02010609060101010101" pitchFamily="49" charset="-122"/>
              </a:rPr>
              <a:t>合理的偏好应该满足哪些条件</a:t>
            </a:r>
            <a:r>
              <a:rPr kumimoji="1" lang="en-US" altLang="zh-CN" sz="2400" b="0" dirty="0">
                <a:solidFill>
                  <a:srgbClr val="7030A0"/>
                </a:solidFill>
                <a:latin typeface="黑体" panose="02010609060101010101" pitchFamily="49" charset="-122"/>
              </a:rPr>
              <a:t>?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026824" y="1636350"/>
            <a:ext cx="15792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dirty="0">
                <a:solidFill>
                  <a:schemeClr val="tx1"/>
                </a:solidFill>
                <a:latin typeface="黑体" panose="02010609060101010101" pitchFamily="49" charset="-122"/>
              </a:rPr>
              <a:t>1) </a:t>
            </a:r>
            <a:r>
              <a:rPr kumimoji="1" lang="zh-CN" altLang="en-US" sz="2400" dirty="0">
                <a:solidFill>
                  <a:schemeClr val="tx1"/>
                </a:solidFill>
                <a:latin typeface="黑体" panose="02010609060101010101" pitchFamily="49" charset="-122"/>
              </a:rPr>
              <a:t>连通性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816463" y="2264715"/>
            <a:ext cx="6553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展望集中的任意两个元素之间存在明确的优劣关系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, 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即对任意的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862" y="3411642"/>
            <a:ext cx="4815324" cy="204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257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158141" y="1371353"/>
            <a:ext cx="15792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dirty="0">
                <a:solidFill>
                  <a:schemeClr val="tx1"/>
                </a:solidFill>
                <a:latin typeface="黑体" panose="02010609060101010101" pitchFamily="49" charset="-122"/>
              </a:rPr>
              <a:t>2) </a:t>
            </a:r>
            <a:r>
              <a:rPr kumimoji="1" lang="zh-CN" altLang="en-US" sz="2400" dirty="0">
                <a:solidFill>
                  <a:schemeClr val="tx1"/>
                </a:solidFill>
                <a:latin typeface="黑体" panose="02010609060101010101" pitchFamily="49" charset="-122"/>
              </a:rPr>
              <a:t>传递性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735" y="2325509"/>
            <a:ext cx="4792636" cy="251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78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158141" y="1060611"/>
            <a:ext cx="34371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dirty="0">
                <a:solidFill>
                  <a:schemeClr val="tx1"/>
                </a:solidFill>
                <a:latin typeface="黑体" panose="02010609060101010101" pitchFamily="49" charset="-122"/>
              </a:rPr>
              <a:t>3) </a:t>
            </a:r>
            <a:r>
              <a:rPr kumimoji="1" lang="zh-CN" altLang="en-US" sz="2400" dirty="0">
                <a:solidFill>
                  <a:schemeClr val="tx1"/>
                </a:solidFill>
                <a:latin typeface="黑体" panose="02010609060101010101" pitchFamily="49" charset="-122"/>
              </a:rPr>
              <a:t>单调性</a:t>
            </a:r>
            <a:r>
              <a:rPr kumimoji="1" lang="en-US" altLang="zh-CN" sz="2400" dirty="0">
                <a:solidFill>
                  <a:schemeClr val="tx1"/>
                </a:solidFill>
                <a:latin typeface="黑体" panose="02010609060101010101" pitchFamily="49" charset="-122"/>
              </a:rPr>
              <a:t>(</a:t>
            </a:r>
            <a:r>
              <a:rPr kumimoji="1" lang="zh-CN" altLang="en-US" sz="2400" dirty="0">
                <a:solidFill>
                  <a:schemeClr val="tx1"/>
                </a:solidFill>
                <a:latin typeface="黑体" panose="02010609060101010101" pitchFamily="49" charset="-122"/>
              </a:rPr>
              <a:t>复合传递性</a:t>
            </a:r>
            <a:r>
              <a:rPr kumimoji="1" lang="en-US" altLang="zh-CN" sz="2400" dirty="0">
                <a:solidFill>
                  <a:schemeClr val="tx1"/>
                </a:solidFill>
                <a:latin typeface="黑体" panose="02010609060101010101" pitchFamily="49" charset="-122"/>
              </a:rPr>
              <a:t>)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877" y="2056898"/>
            <a:ext cx="4832351" cy="1485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2325677" y="3744845"/>
            <a:ext cx="1223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</a:rPr>
              <a:t>推论：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777" y="4417744"/>
            <a:ext cx="5657851" cy="859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079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008752" y="1158055"/>
            <a:ext cx="34371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dirty="0">
                <a:solidFill>
                  <a:schemeClr val="tx1"/>
                </a:solidFill>
                <a:latin typeface="黑体" panose="02010609060101010101" pitchFamily="49" charset="-122"/>
              </a:rPr>
              <a:t>4) </a:t>
            </a:r>
            <a:r>
              <a:rPr kumimoji="1" lang="zh-CN" altLang="en-US" sz="2400" dirty="0">
                <a:solidFill>
                  <a:schemeClr val="tx1"/>
                </a:solidFill>
                <a:latin typeface="黑体" panose="02010609060101010101" pitchFamily="49" charset="-122"/>
              </a:rPr>
              <a:t>连续性</a:t>
            </a:r>
            <a:r>
              <a:rPr kumimoji="1" lang="en-US" altLang="zh-CN" sz="2400" dirty="0">
                <a:solidFill>
                  <a:schemeClr val="tx1"/>
                </a:solidFill>
                <a:latin typeface="黑体" panose="02010609060101010101" pitchFamily="49" charset="-122"/>
              </a:rPr>
              <a:t>(</a:t>
            </a:r>
            <a:r>
              <a:rPr kumimoji="1" lang="zh-CN" altLang="en-US" sz="2400" dirty="0">
                <a:solidFill>
                  <a:schemeClr val="tx1"/>
                </a:solidFill>
                <a:latin typeface="黑体" panose="02010609060101010101" pitchFamily="49" charset="-122"/>
              </a:rPr>
              <a:t>有限优越性</a:t>
            </a:r>
            <a:r>
              <a:rPr kumimoji="1" lang="en-US" altLang="zh-CN" sz="2400" dirty="0">
                <a:solidFill>
                  <a:schemeClr val="tx1"/>
                </a:solidFill>
                <a:latin typeface="黑体" panose="02010609060101010101" pitchFamily="49" charset="-122"/>
              </a:rPr>
              <a:t>)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082" y="1882514"/>
            <a:ext cx="5042683" cy="378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18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158141" y="1184386"/>
            <a:ext cx="413767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342891" indent="-342891">
              <a:spcBef>
                <a:spcPct val="50000"/>
              </a:spcBef>
              <a:buClrTx/>
              <a:buFont typeface="Wingdings" panose="05000000000000000000" pitchFamily="2" charset="2"/>
              <a:buChar char="n"/>
            </a:pPr>
            <a:r>
              <a:rPr kumimoji="1" lang="zh-CN" altLang="en-US" dirty="0">
                <a:solidFill>
                  <a:srgbClr val="7030A0"/>
                </a:solidFill>
                <a:latin typeface="黑体" panose="02010609060101010101" pitchFamily="49" charset="-122"/>
              </a:rPr>
              <a:t>关于有限优越性的争论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170015" y="1919989"/>
            <a:ext cx="9124691" cy="795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ts val="2880"/>
              </a:lnSpc>
              <a:spcBef>
                <a:spcPct val="50000"/>
              </a:spcBef>
              <a:buClrTx/>
              <a:buNone/>
            </a:pPr>
            <a:r>
              <a:rPr kumimoji="1" lang="zh-CN" altLang="en-US" sz="2400" dirty="0">
                <a:solidFill>
                  <a:schemeClr val="tx1"/>
                </a:solidFill>
                <a:latin typeface="黑体" panose="02010609060101010101" pitchFamily="49" charset="-122"/>
              </a:rPr>
              <a:t>例</a:t>
            </a:r>
            <a:r>
              <a:rPr kumimoji="1" lang="en-US" altLang="zh-CN" sz="2400" dirty="0">
                <a:solidFill>
                  <a:schemeClr val="tx1"/>
                </a:solidFill>
                <a:latin typeface="黑体" panose="02010609060101010101" pitchFamily="49" charset="-122"/>
              </a:rPr>
              <a:t>1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：需要过一个马路办事，如果不过，以概率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1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办不成事，如果过马路，根据统计资料，有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0.00000001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概率因交通事故死亡</a:t>
            </a: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1208116" y="3059323"/>
            <a:ext cx="72120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如果某个决策后果是死亡，不是无穷差吗？</a:t>
            </a: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1208116" y="3800148"/>
            <a:ext cx="73675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</a:rPr>
              <a:t>实际情况：很少有人因此而不过马路！</a:t>
            </a: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1208116" y="4576713"/>
            <a:ext cx="9302347" cy="423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ts val="2880"/>
              </a:lnSpc>
              <a:spcBef>
                <a:spcPct val="50000"/>
              </a:spcBef>
              <a:buClrTx/>
              <a:buNone/>
            </a:pPr>
            <a:r>
              <a:rPr kumimoji="1" lang="zh-CN" altLang="en-US" sz="2400" dirty="0">
                <a:solidFill>
                  <a:schemeClr val="tx1"/>
                </a:solidFill>
                <a:latin typeface="黑体" panose="02010609060101010101" pitchFamily="49" charset="-122"/>
              </a:rPr>
              <a:t>例</a:t>
            </a:r>
            <a:r>
              <a:rPr kumimoji="1" lang="en-US" altLang="zh-CN" sz="2400" dirty="0">
                <a:solidFill>
                  <a:schemeClr val="tx1"/>
                </a:solidFill>
                <a:latin typeface="黑体" panose="02010609060101010101" pitchFamily="49" charset="-122"/>
              </a:rPr>
              <a:t>2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：注射狂犬病疫苗需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50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元，因狂犬病死亡的概率是百万分之一。</a:t>
            </a: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1208116" y="5299346"/>
            <a:ext cx="77898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</a:rPr>
              <a:t>实际情况：并非每个人都愿意注射疫苗！</a:t>
            </a:r>
          </a:p>
        </p:txBody>
      </p:sp>
    </p:spTree>
    <p:extLst>
      <p:ext uri="{BB962C8B-B14F-4D97-AF65-F5344CB8AC3E}">
        <p14:creationId xmlns:p14="http://schemas.microsoft.com/office/powerpoint/2010/main" val="427272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3" grpId="1"/>
      <p:bldP spid="14" grpId="0"/>
      <p:bldP spid="1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/>
          <p:cNvSpPr>
            <a:spLocks noChangeArrowheads="1"/>
          </p:cNvSpPr>
          <p:nvPr/>
        </p:nvSpPr>
        <p:spPr bwMode="auto">
          <a:xfrm>
            <a:off x="1816750" y="4494222"/>
            <a:ext cx="7508875" cy="857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3080"/>
              </a:lnSpc>
              <a:defRPr/>
            </a:pPr>
            <a:r>
              <a:rPr kumimoji="1" lang="en-US" altLang="zh-CN" sz="2400" dirty="0">
                <a:solidFill>
                  <a:srgbClr val="0000FF"/>
                </a:solidFill>
                <a:latin typeface="黑体" pitchFamily="49" charset="-122"/>
              </a:rPr>
              <a:t>    </a:t>
            </a:r>
            <a:r>
              <a:rPr kumimoji="1" lang="zh-CN" altLang="en-US" sz="2400" dirty="0">
                <a:latin typeface="黑体" pitchFamily="49" charset="-122"/>
              </a:rPr>
              <a:t>（</a:t>
            </a:r>
            <a:r>
              <a:rPr kumimoji="1" lang="en-US" altLang="zh-CN" sz="2400" dirty="0">
                <a:latin typeface="黑体" pitchFamily="49" charset="-122"/>
              </a:rPr>
              <a:t>2</a:t>
            </a:r>
            <a:r>
              <a:rPr kumimoji="1" lang="zh-CN" altLang="en-US" sz="2400" dirty="0">
                <a:latin typeface="黑体" pitchFamily="49" charset="-122"/>
              </a:rPr>
              <a:t>）无论某个展望多么</a:t>
            </a:r>
            <a:r>
              <a:rPr kumimoji="1" lang="zh-CN" altLang="en-US" sz="2400" dirty="0">
                <a:solidFill>
                  <a:srgbClr val="FF0000"/>
                </a:solidFill>
                <a:latin typeface="黑体" pitchFamily="49" charset="-122"/>
              </a:rPr>
              <a:t>好</a:t>
            </a:r>
            <a:r>
              <a:rPr kumimoji="1" lang="zh-CN" altLang="en-US" sz="2400" dirty="0">
                <a:latin typeface="黑体" pitchFamily="49" charset="-122"/>
              </a:rPr>
              <a:t>，只要其发生的</a:t>
            </a:r>
            <a:r>
              <a:rPr kumimoji="1" lang="zh-CN" altLang="en-US" sz="2400" dirty="0">
                <a:solidFill>
                  <a:srgbClr val="FF0000"/>
                </a:solidFill>
                <a:latin typeface="黑体" pitchFamily="49" charset="-122"/>
              </a:rPr>
              <a:t>概率充分小</a:t>
            </a:r>
            <a:r>
              <a:rPr kumimoji="1" lang="zh-CN" altLang="en-US" sz="2400" dirty="0">
                <a:latin typeface="黑体" pitchFamily="49" charset="-122"/>
              </a:rPr>
              <a:t>，合理的决策者也会</a:t>
            </a:r>
            <a:r>
              <a:rPr kumimoji="1" lang="zh-CN" altLang="en-US" sz="2400" dirty="0">
                <a:solidFill>
                  <a:srgbClr val="FF0000"/>
                </a:solidFill>
                <a:latin typeface="黑体" pitchFamily="49" charset="-122"/>
              </a:rPr>
              <a:t>拒绝</a:t>
            </a:r>
            <a:r>
              <a:rPr kumimoji="1" lang="zh-CN" altLang="en-US" sz="2400" dirty="0">
                <a:latin typeface="黑体" pitchFamily="49" charset="-122"/>
              </a:rPr>
              <a:t>含有这个</a:t>
            </a:r>
            <a:r>
              <a:rPr kumimoji="1" lang="zh-CN" altLang="en-US" sz="2400" dirty="0">
                <a:solidFill>
                  <a:srgbClr val="FF0000"/>
                </a:solidFill>
                <a:latin typeface="黑体" pitchFamily="49" charset="-122"/>
              </a:rPr>
              <a:t>展望的复合展望</a:t>
            </a:r>
            <a:endParaRPr kumimoji="1" lang="zh-CN" altLang="en-US" sz="2400" dirty="0">
              <a:latin typeface="黑体" pitchFamily="49" charset="-122"/>
            </a:endParaRPr>
          </a:p>
        </p:txBody>
      </p:sp>
      <p:sp>
        <p:nvSpPr>
          <p:cNvPr id="21" name="Rectangle 9"/>
          <p:cNvSpPr>
            <a:spLocks noChangeArrowheads="1"/>
          </p:cNvSpPr>
          <p:nvPr/>
        </p:nvSpPr>
        <p:spPr bwMode="auto">
          <a:xfrm>
            <a:off x="1816744" y="3314894"/>
            <a:ext cx="7613651" cy="857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3080"/>
              </a:lnSpc>
              <a:defRPr/>
            </a:pPr>
            <a:r>
              <a:rPr kumimoji="1" lang="en-US" altLang="zh-CN" sz="2400" dirty="0">
                <a:solidFill>
                  <a:srgbClr val="0000FF"/>
                </a:solidFill>
                <a:latin typeface="黑体" pitchFamily="49" charset="-122"/>
              </a:rPr>
              <a:t>    </a:t>
            </a:r>
            <a:r>
              <a:rPr kumimoji="1" lang="zh-CN" altLang="en-US" sz="2400" dirty="0">
                <a:latin typeface="黑体" pitchFamily="49" charset="-122"/>
              </a:rPr>
              <a:t>（</a:t>
            </a:r>
            <a:r>
              <a:rPr kumimoji="1" lang="en-US" altLang="zh-CN" sz="2400" dirty="0">
                <a:latin typeface="黑体" pitchFamily="49" charset="-122"/>
              </a:rPr>
              <a:t>1</a:t>
            </a:r>
            <a:r>
              <a:rPr kumimoji="1" lang="zh-CN" altLang="en-US" sz="2400" dirty="0">
                <a:latin typeface="黑体" pitchFamily="49" charset="-122"/>
              </a:rPr>
              <a:t>）无论某个</a:t>
            </a:r>
            <a:r>
              <a:rPr kumimoji="1" lang="zh-CN" altLang="en-US" sz="2400" dirty="0">
                <a:solidFill>
                  <a:srgbClr val="FF0000"/>
                </a:solidFill>
                <a:latin typeface="黑体" pitchFamily="49" charset="-122"/>
              </a:rPr>
              <a:t>展望</a:t>
            </a:r>
            <a:r>
              <a:rPr kumimoji="1" lang="zh-CN" altLang="en-US" sz="2400" dirty="0">
                <a:latin typeface="黑体" pitchFamily="49" charset="-122"/>
              </a:rPr>
              <a:t>多么</a:t>
            </a:r>
            <a:r>
              <a:rPr kumimoji="1" lang="zh-CN" altLang="en-US" sz="2400" dirty="0">
                <a:solidFill>
                  <a:srgbClr val="FF0000"/>
                </a:solidFill>
                <a:latin typeface="黑体" pitchFamily="49" charset="-122"/>
              </a:rPr>
              <a:t>差</a:t>
            </a:r>
            <a:r>
              <a:rPr kumimoji="1" lang="zh-CN" altLang="en-US" sz="2400" dirty="0">
                <a:latin typeface="黑体" pitchFamily="49" charset="-122"/>
              </a:rPr>
              <a:t>，只要其发生的</a:t>
            </a:r>
            <a:r>
              <a:rPr kumimoji="1" lang="zh-CN" altLang="en-US" sz="2400" dirty="0">
                <a:solidFill>
                  <a:srgbClr val="FF0000"/>
                </a:solidFill>
                <a:latin typeface="黑体" pitchFamily="49" charset="-122"/>
              </a:rPr>
              <a:t>概率充分小</a:t>
            </a:r>
            <a:r>
              <a:rPr kumimoji="1" lang="zh-CN" altLang="en-US" sz="2400" dirty="0">
                <a:latin typeface="黑体" pitchFamily="49" charset="-122"/>
              </a:rPr>
              <a:t>，合理的决策者也会</a:t>
            </a:r>
            <a:r>
              <a:rPr kumimoji="1" lang="zh-CN" altLang="en-US" sz="2400" dirty="0">
                <a:solidFill>
                  <a:srgbClr val="FF0000"/>
                </a:solidFill>
                <a:latin typeface="黑体" pitchFamily="49" charset="-122"/>
              </a:rPr>
              <a:t>接受</a:t>
            </a:r>
            <a:r>
              <a:rPr kumimoji="1" lang="zh-CN" altLang="en-US" sz="2400" dirty="0">
                <a:latin typeface="黑体" pitchFamily="49" charset="-122"/>
              </a:rPr>
              <a:t>含有这个</a:t>
            </a:r>
            <a:r>
              <a:rPr kumimoji="1" lang="zh-CN" altLang="en-US" sz="2400" dirty="0">
                <a:solidFill>
                  <a:srgbClr val="FF0000"/>
                </a:solidFill>
                <a:latin typeface="黑体" pitchFamily="49" charset="-122"/>
              </a:rPr>
              <a:t>展望的复合展望</a:t>
            </a:r>
            <a:endParaRPr kumimoji="1" lang="zh-CN" altLang="en-US" sz="2400" dirty="0">
              <a:latin typeface="黑体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9"/>
              <p:cNvSpPr>
                <a:spLocks noChangeArrowheads="1"/>
              </p:cNvSpPr>
              <p:nvPr/>
            </p:nvSpPr>
            <p:spPr bwMode="auto">
              <a:xfrm>
                <a:off x="1762776" y="1340479"/>
                <a:ext cx="7667619" cy="1652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ts val="3080"/>
                  </a:lnSpc>
                  <a:defRPr/>
                </a:pPr>
                <a:r>
                  <a:rPr kumimoji="1" lang="en-US" altLang="zh-CN" sz="2400" dirty="0">
                    <a:latin typeface="黑体" pitchFamily="49" charset="-122"/>
                  </a:rPr>
                  <a:t>	</a:t>
                </a:r>
                <a:r>
                  <a:rPr kumimoji="1" lang="zh-CN" altLang="en-US" sz="2400" dirty="0">
                    <a:latin typeface="黑体" pitchFamily="49" charset="-122"/>
                  </a:rPr>
                  <a:t>假如有利的结果的概率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zh-CN" altLang="en-US" sz="2400" dirty="0">
                    <a:latin typeface="黑体" pitchFamily="49" charset="-122"/>
                  </a:rPr>
                  <a:t>可以变化，那么符合展望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𝑥𝑝</m:t>
                    </m:r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(3)</m:t>
                    </m:r>
                  </m:oMath>
                </a14:m>
                <a:r>
                  <a:rPr kumimoji="1" lang="zh-CN" altLang="en-US" sz="2400" dirty="0">
                    <a:latin typeface="黑体" pitchFamily="49" charset="-122"/>
                  </a:rPr>
                  <a:t>的优劣性也在变化，当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zh-CN" altLang="en-US" sz="2400" dirty="0">
                    <a:latin typeface="黑体" pitchFamily="49" charset="-122"/>
                  </a:rPr>
                  <a:t>时比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(2)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好</m:t>
                    </m:r>
                  </m:oMath>
                </a14:m>
                <a:r>
                  <a:rPr kumimoji="1" lang="zh-CN" altLang="en-US" sz="2400" dirty="0">
                    <a:latin typeface="黑体" pitchFamily="49" charset="-122"/>
                  </a:rPr>
                  <a:t>，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kumimoji="1" lang="zh-CN" altLang="en-US" sz="2400" dirty="0">
                    <a:latin typeface="黑体" pitchFamily="49" charset="-122"/>
                  </a:rPr>
                  <a:t>时比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r>
                  <a:rPr kumimoji="1" lang="zh-CN" altLang="en-US" sz="2400" dirty="0">
                    <a:latin typeface="黑体" pitchFamily="49" charset="-122"/>
                  </a:rPr>
                  <a:t>差。所以，有限优越性的含义是：</a:t>
                </a:r>
              </a:p>
            </p:txBody>
          </p:sp>
        </mc:Choice>
        <mc:Fallback xmlns="">
          <p:sp>
            <p:nvSpPr>
              <p:cNvPr id="22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62776" y="1340479"/>
                <a:ext cx="7667619" cy="1652375"/>
              </a:xfrm>
              <a:prstGeom prst="rect">
                <a:avLst/>
              </a:prstGeom>
              <a:blipFill>
                <a:blip r:embed="rId2"/>
                <a:stretch>
                  <a:fillRect l="-1192" t="-2952" b="-774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3160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1732257" y="1253040"/>
            <a:ext cx="8059591" cy="459849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52" y="3412116"/>
            <a:ext cx="3471427" cy="44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5044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6478" y="1087435"/>
            <a:ext cx="7681723" cy="516198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38628" y="2991315"/>
            <a:ext cx="3576203" cy="454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0090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335640" y="1112745"/>
            <a:ext cx="9027568" cy="4847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    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对同样的事实，到底是支持有限优越性，还是反驳有限优越性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,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我的理解是：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endParaRPr kumimoji="1" lang="zh-CN" altLang="en-US" sz="2400" b="0" dirty="0">
              <a:solidFill>
                <a:schemeClr val="tx1"/>
              </a:solidFill>
              <a:latin typeface="黑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    死亡是不是无穷差的结果，认知有差异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!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endParaRPr kumimoji="1" lang="en-US" altLang="zh-CN" sz="2400" b="0" dirty="0">
              <a:solidFill>
                <a:schemeClr val="tx1"/>
              </a:solidFill>
              <a:latin typeface="黑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    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有限优越性只能看做一个假设。赌博赢钱的机会很小，但还是有很多人玩，就不支持这个假设。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endParaRPr kumimoji="1" lang="zh-CN" altLang="en-US" sz="2400" b="0" dirty="0">
              <a:solidFill>
                <a:schemeClr val="tx1"/>
              </a:solidFill>
              <a:latin typeface="黑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endParaRPr kumimoji="1" lang="en-US" altLang="zh-CN" sz="16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9990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1828807" y="939908"/>
            <a:ext cx="12080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342891" indent="-342891">
              <a:spcBef>
                <a:spcPct val="50000"/>
              </a:spcBef>
              <a:buClrTx/>
              <a:buFont typeface="Wingdings" panose="05000000000000000000" pitchFamily="2" charset="2"/>
              <a:buChar char="n"/>
            </a:pPr>
            <a:r>
              <a:rPr kumimoji="1" lang="zh-CN" altLang="en-US" sz="2400" b="0" dirty="0">
                <a:solidFill>
                  <a:srgbClr val="7030A0"/>
                </a:solidFill>
                <a:latin typeface="黑体" panose="02010609060101010101" pitchFamily="49" charset="-122"/>
              </a:rPr>
              <a:t>结论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876" y="1269739"/>
            <a:ext cx="5421331" cy="1914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869" y="3283086"/>
            <a:ext cx="5307032" cy="2299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081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20951" y="1218878"/>
            <a:ext cx="7772400" cy="4122563"/>
          </a:xfrm>
        </p:spPr>
        <p:txBody>
          <a:bodyPr>
            <a:noAutofit/>
          </a:bodyPr>
          <a:lstStyle/>
          <a:p>
            <a:r>
              <a:rPr lang="zh-CN" altLang="en-US" dirty="0"/>
              <a:t>模块三：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系统决策分析</a:t>
            </a:r>
            <a:r>
              <a:rPr lang="en-US" altLang="zh-CN" dirty="0"/>
              <a:t>(</a:t>
            </a:r>
            <a:r>
              <a:rPr lang="zh-CN" altLang="en-US" dirty="0"/>
              <a:t>二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不确定性决策分析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4130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689"/>
          <a:stretch/>
        </p:blipFill>
        <p:spPr bwMode="auto">
          <a:xfrm>
            <a:off x="2959324" y="1022597"/>
            <a:ext cx="5384585" cy="1753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21"/>
          <p:cNvSpPr txBox="1">
            <a:spLocks noChangeArrowheads="1"/>
          </p:cNvSpPr>
          <p:nvPr/>
        </p:nvSpPr>
        <p:spPr bwMode="auto">
          <a:xfrm>
            <a:off x="1576377" y="4082349"/>
            <a:ext cx="1498600" cy="16312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accent1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 b="0" dirty="0">
                <a:solidFill>
                  <a:schemeClr val="tx1"/>
                </a:solidFill>
                <a:latin typeface="黑体" panose="02010609060101010101" pitchFamily="49" charset="-122"/>
              </a:rPr>
              <a:t>即：两种线性变换之间的变换，其系数是唯一的。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92" b="2358"/>
          <a:stretch/>
        </p:blipFill>
        <p:spPr bwMode="auto">
          <a:xfrm>
            <a:off x="2959324" y="3317698"/>
            <a:ext cx="5570699" cy="2589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22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9399595" y="5553465"/>
            <a:ext cx="858837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黑体" panose="02010609060101010101" pitchFamily="49" charset="-122"/>
              </a:rPr>
              <a:t>返回</a:t>
            </a:r>
          </a:p>
        </p:txBody>
      </p:sp>
    </p:spTree>
    <p:extLst>
      <p:ext uri="{BB962C8B-B14F-4D97-AF65-F5344CB8AC3E}">
        <p14:creationId xmlns:p14="http://schemas.microsoft.com/office/powerpoint/2010/main" val="6217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276481" y="951869"/>
            <a:ext cx="430117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342891" indent="-342891">
              <a:spcBef>
                <a:spcPct val="50000"/>
              </a:spcBef>
              <a:buClrTx/>
              <a:buFont typeface="Wingdings" panose="05000000000000000000" pitchFamily="2" charset="2"/>
              <a:buChar char="n"/>
            </a:pPr>
            <a:r>
              <a:rPr kumimoji="1" lang="zh-CN" altLang="en-US" b="0" dirty="0">
                <a:solidFill>
                  <a:schemeClr val="tx1"/>
                </a:solidFill>
                <a:latin typeface="黑体" panose="02010609060101010101" pitchFamily="49" charset="-122"/>
              </a:rPr>
              <a:t>如何确定上述效用函数</a:t>
            </a:r>
            <a:r>
              <a:rPr kumimoji="1" lang="en-US" altLang="zh-CN" b="0" dirty="0">
                <a:solidFill>
                  <a:schemeClr val="tx1"/>
                </a:solidFill>
                <a:latin typeface="黑体" panose="02010609060101010101" pitchFamily="49" charset="-122"/>
              </a:rPr>
              <a:t>?</a:t>
            </a: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2615608" y="1602690"/>
            <a:ext cx="68468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lvl="0">
              <a:spcBef>
                <a:spcPct val="50000"/>
              </a:spcBef>
              <a:buClr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关键步骤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:</a:t>
            </a:r>
            <a:r>
              <a:rPr kumimoji="1" lang="zh-CN" altLang="en-US" sz="2400" dirty="0">
                <a:solidFill>
                  <a:srgbClr val="FF0000"/>
                </a:solidFill>
                <a:latin typeface="+mj-ea"/>
              </a:rPr>
              <a:t>利用效用函数的线性性质进行递推</a:t>
            </a:r>
            <a:endParaRPr kumimoji="1" lang="en-US" altLang="zh-CN" sz="2400" dirty="0">
              <a:solidFill>
                <a:srgbClr val="FF0000"/>
              </a:solidFill>
              <a:latin typeface="+mj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2447"/>
          <a:stretch/>
        </p:blipFill>
        <p:spPr bwMode="auto">
          <a:xfrm>
            <a:off x="2799631" y="2152864"/>
            <a:ext cx="6091819" cy="1514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3005931" y="3667063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一定成立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818" y="4341806"/>
            <a:ext cx="4062412" cy="100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7176163" y="5442690"/>
            <a:ext cx="2663825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dirty="0">
                <a:solidFill>
                  <a:schemeClr val="tx1"/>
                </a:solidFill>
                <a:ea typeface="宋体" panose="02010600030101010101" pitchFamily="2" charset="-122"/>
              </a:rPr>
              <a:t>此公式有何含义？</a:t>
            </a:r>
          </a:p>
        </p:txBody>
      </p:sp>
    </p:spTree>
    <p:extLst>
      <p:ext uri="{BB962C8B-B14F-4D97-AF65-F5344CB8AC3E}">
        <p14:creationId xmlns:p14="http://schemas.microsoft.com/office/powerpoint/2010/main" val="413171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448" y="1003383"/>
            <a:ext cx="6292849" cy="703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11440" y="1792319"/>
            <a:ext cx="5618160" cy="2013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448" y="3970440"/>
            <a:ext cx="6292849" cy="1631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15"/>
          <p:cNvSpPr txBox="1">
            <a:spLocks noChangeArrowheads="1"/>
          </p:cNvSpPr>
          <p:nvPr/>
        </p:nvSpPr>
        <p:spPr bwMode="auto">
          <a:xfrm>
            <a:off x="7405688" y="5467641"/>
            <a:ext cx="14986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证明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2273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1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1170733"/>
            <a:ext cx="6972300" cy="4326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6393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213" y="1414922"/>
            <a:ext cx="5125563" cy="2019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562568" y="4000126"/>
            <a:ext cx="7591699" cy="1113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50000"/>
              </a:spcBef>
              <a:buClr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说明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:</a:t>
            </a:r>
            <a:r>
              <a:rPr kumimoji="1"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</a:rPr>
              <a:t>确定效用函数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的任务可以简化为</a:t>
            </a:r>
            <a:r>
              <a:rPr kumimoji="1"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</a:rPr>
              <a:t>确定以概率</a:t>
            </a:r>
            <a:r>
              <a:rPr kumimoji="1"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</a:rPr>
              <a:t>1</a:t>
            </a:r>
            <a:r>
              <a:rPr kumimoji="1"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</a:rPr>
              <a:t>发生每个后果的展望的效用值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的问题</a:t>
            </a:r>
          </a:p>
        </p:txBody>
      </p:sp>
    </p:spTree>
    <p:extLst>
      <p:ext uri="{BB962C8B-B14F-4D97-AF65-F5344CB8AC3E}">
        <p14:creationId xmlns:p14="http://schemas.microsoft.com/office/powerpoint/2010/main" val="134558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116139" y="1060452"/>
            <a:ext cx="6571030" cy="535267"/>
            <a:chOff x="592138" y="1060451"/>
            <a:chExt cx="6571031" cy="535266"/>
          </a:xfrm>
        </p:grpSpPr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592138" y="1060451"/>
              <a:ext cx="6571031" cy="523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457189" indent="-457189">
                <a:spcBef>
                  <a:spcPct val="50000"/>
                </a:spcBef>
                <a:buClrTx/>
                <a:buFont typeface="Wingdings" panose="05000000000000000000" pitchFamily="2" charset="2"/>
                <a:buChar char="n"/>
              </a:pPr>
              <a:r>
                <a:rPr kumimoji="1" lang="zh-CN" altLang="en-US" b="0" dirty="0">
                  <a:solidFill>
                    <a:schemeClr val="tx1"/>
                  </a:solidFill>
                  <a:latin typeface="黑体" panose="02010609060101010101" pitchFamily="49" charset="-122"/>
                </a:rPr>
                <a:t>                    的效用函数值</a:t>
              </a:r>
              <a:r>
                <a:rPr kumimoji="1" lang="en-US" altLang="zh-CN" b="0" dirty="0">
                  <a:solidFill>
                    <a:schemeClr val="tx1"/>
                  </a:solidFill>
                  <a:latin typeface="黑体" panose="02010609060101010101" pitchFamily="49" charset="-122"/>
                </a:rPr>
                <a:t>?</a:t>
              </a: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2486" y="1085723"/>
              <a:ext cx="3793079" cy="509994"/>
            </a:xfrm>
            <a:prstGeom prst="rect">
              <a:avLst/>
            </a:prstGeom>
          </p:spPr>
        </p:pic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2986610" y="1818960"/>
            <a:ext cx="5119173" cy="450451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2986603" y="2488233"/>
            <a:ext cx="4423848" cy="2294627"/>
            <a:chOff x="1462602" y="2488224"/>
            <a:chExt cx="4423848" cy="2294627"/>
          </a:xfrm>
        </p:grpSpPr>
        <p:sp>
          <p:nvSpPr>
            <p:cNvPr id="25" name="Rectangle 6"/>
            <p:cNvSpPr>
              <a:spLocks noChangeArrowheads="1"/>
            </p:cNvSpPr>
            <p:nvPr/>
          </p:nvSpPr>
          <p:spPr bwMode="auto">
            <a:xfrm>
              <a:off x="1462602" y="3701445"/>
              <a:ext cx="110799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400" b="0" dirty="0">
                  <a:solidFill>
                    <a:schemeClr val="tx1"/>
                  </a:solidFill>
                  <a:latin typeface="黑体" panose="02010609060101010101" pitchFamily="49" charset="-122"/>
                </a:rPr>
                <a:t>应该有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/>
                <p:cNvSpPr/>
                <p:nvPr/>
              </p:nvSpPr>
              <p:spPr>
                <a:xfrm>
                  <a:off x="2570598" y="4273673"/>
                  <a:ext cx="2771528" cy="50917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  <m:d>
                          <m:d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e>
                        </m:d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&gt;</m:t>
                        </m:r>
                        <m:acc>
                          <m:accPr>
                            <m:chr m:val="̂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  <m:d>
                          <m:d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(1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9" name="矩形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0598" y="4273673"/>
                  <a:ext cx="2771528" cy="50917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2602" y="2488224"/>
              <a:ext cx="4423848" cy="463130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92792" y="3061917"/>
              <a:ext cx="3326983" cy="446701"/>
            </a:xfrm>
            <a:prstGeom prst="rect">
              <a:avLst/>
            </a:prstGeom>
          </p:spPr>
        </p:pic>
      </p:grpSp>
      <p:sp>
        <p:nvSpPr>
          <p:cNvPr id="35" name="Rectangle 13"/>
          <p:cNvSpPr>
            <a:spLocks noChangeArrowheads="1"/>
          </p:cNvSpPr>
          <p:nvPr/>
        </p:nvSpPr>
        <p:spPr bwMode="auto">
          <a:xfrm>
            <a:off x="2986603" y="5154267"/>
            <a:ext cx="26468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否则所有后果一样</a:t>
            </a:r>
          </a:p>
        </p:txBody>
      </p:sp>
    </p:spTree>
    <p:extLst>
      <p:ext uri="{BB962C8B-B14F-4D97-AF65-F5344CB8AC3E}">
        <p14:creationId xmlns:p14="http://schemas.microsoft.com/office/powerpoint/2010/main" val="403432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501670" y="1259034"/>
            <a:ext cx="57246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由于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hlinkClick r:id="rId2" action="ppaction://hlinksldjump"/>
              </a:rPr>
              <a:t>正线性变换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得到的还是效用函数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, 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令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346" y="2128491"/>
            <a:ext cx="4689117" cy="1079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346" y="3704747"/>
            <a:ext cx="5012968" cy="168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794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3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12"/>
          <a:stretch/>
        </p:blipFill>
        <p:spPr bwMode="auto">
          <a:xfrm>
            <a:off x="2553079" y="1033900"/>
            <a:ext cx="6584908" cy="3209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2"/>
              <p:cNvSpPr>
                <a:spLocks noChangeArrowheads="1"/>
              </p:cNvSpPr>
              <p:nvPr/>
            </p:nvSpPr>
            <p:spPr bwMode="auto">
              <a:xfrm>
                <a:off x="2599035" y="4693909"/>
                <a:ext cx="6706892" cy="8535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ts val="3080"/>
                  </a:lnSpc>
                  <a:spcBef>
                    <a:spcPct val="50000"/>
                  </a:spcBef>
                  <a:buClrTx/>
                  <a:buNone/>
                </a:pPr>
                <a:r>
                  <a:rPr kumimoji="1" lang="zh-CN" altLang="en-US" sz="2400" b="0" dirty="0">
                    <a:solidFill>
                      <a:srgbClr val="FF0000"/>
                    </a:solidFill>
                    <a:latin typeface="黑体" panose="02010609060101010101" pitchFamily="49" charset="-122"/>
                  </a:rPr>
                  <a:t>可要求决策者选择使上面等价关系成立的</a:t>
                </a:r>
                <a14:m>
                  <m:oMath xmlns:m="http://schemas.openxmlformats.org/officeDocument/2006/math">
                    <m:r>
                      <a:rPr kumimoji="1" lang="en-US" altLang="zh-CN" sz="2400" b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sz="2400" b="0" dirty="0">
                    <a:solidFill>
                      <a:srgbClr val="FF0000"/>
                    </a:solidFill>
                    <a:latin typeface="黑体" panose="02010609060101010101" pitchFamily="49" charset="-122"/>
                  </a:rPr>
                  <a:t>，从而得到</a:t>
                </a:r>
                <a14:m>
                  <m:oMath xmlns:m="http://schemas.openxmlformats.org/officeDocument/2006/math">
                    <m:r>
                      <a:rPr kumimoji="1" lang="en-US" altLang="zh-CN" sz="2400" b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kumimoji="1" lang="en-US" altLang="zh-CN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kumimoji="1" lang="en-US" altLang="zh-CN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sz="2400" b="0" i="1" dirty="0">
                  <a:solidFill>
                    <a:schemeClr val="tx1"/>
                  </a:solidFill>
                  <a:latin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1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99035" y="4693909"/>
                <a:ext cx="6706892" cy="853503"/>
              </a:xfrm>
              <a:prstGeom prst="rect">
                <a:avLst/>
              </a:prstGeom>
              <a:blipFill>
                <a:blip r:embed="rId3"/>
                <a:stretch>
                  <a:fillRect l="-1362" t="-8571" r="-1181" b="-1357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648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1938346" y="908799"/>
            <a:ext cx="52116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b="0" dirty="0">
                <a:solidFill>
                  <a:srgbClr val="C00000"/>
                </a:solidFill>
                <a:latin typeface="黑体" panose="02010609060101010101" pitchFamily="49" charset="-122"/>
              </a:rPr>
              <a:t>例</a:t>
            </a:r>
            <a:r>
              <a:rPr kumimoji="1" lang="en-US" altLang="zh-CN" b="0" dirty="0">
                <a:solidFill>
                  <a:srgbClr val="C00000"/>
                </a:solidFill>
                <a:latin typeface="黑体" panose="02010609060101010101" pitchFamily="49" charset="-122"/>
              </a:rPr>
              <a:t>: </a:t>
            </a:r>
            <a:r>
              <a:rPr kumimoji="1" lang="zh-CN" altLang="en-US" b="0" dirty="0">
                <a:solidFill>
                  <a:srgbClr val="C00000"/>
                </a:solidFill>
                <a:latin typeface="黑体" panose="02010609060101010101" pitchFamily="49" charset="-122"/>
              </a:rPr>
              <a:t>对前述抽奖问题做决策分析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2643189" y="1502105"/>
                <a:ext cx="7078028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FontTx/>
                  <a:buNone/>
                </a:pPr>
                <a:r>
                  <a:rPr kumimoji="1" lang="zh-CN" altLang="en-US" sz="2400" b="0" dirty="0">
                    <a:solidFill>
                      <a:schemeClr val="tx1"/>
                    </a:solidFill>
                    <a:latin typeface="黑体" panose="02010609060101010101" pitchFamily="49" charset="-122"/>
                  </a:rPr>
                  <a:t>方案：</a:t>
                </a:r>
                <a:r>
                  <a:rPr kumimoji="1" lang="en-US" altLang="zh-CN" sz="2400" b="0" dirty="0">
                    <a:solidFill>
                      <a:schemeClr val="tx1"/>
                    </a:solidFill>
                    <a:latin typeface="黑体" panose="02010609060101010101" pitchFamily="49" charset="-122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kumimoji="1" lang="en-US" altLang="zh-CN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2400" b="0" dirty="0">
                    <a:solidFill>
                      <a:schemeClr val="tx1"/>
                    </a:solidFill>
                    <a:latin typeface="黑体" panose="02010609060101010101" pitchFamily="49" charset="-122"/>
                  </a:rPr>
                  <a:t>：抽奖</a:t>
                </a:r>
                <a:r>
                  <a:rPr kumimoji="1" lang="en-US" altLang="zh-CN" sz="2400" b="0" dirty="0">
                    <a:solidFill>
                      <a:schemeClr val="tx1"/>
                    </a:solidFill>
                    <a:latin typeface="黑体" panose="02010609060101010101" pitchFamily="49" charset="-122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kumimoji="1" lang="en-US" altLang="zh-CN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2400" b="0" dirty="0">
                    <a:solidFill>
                      <a:schemeClr val="tx1"/>
                    </a:solidFill>
                    <a:latin typeface="黑体" panose="02010609060101010101" pitchFamily="49" charset="-122"/>
                  </a:rPr>
                  <a:t>：不抽奖</a:t>
                </a:r>
                <a:endParaRPr kumimoji="1" lang="en-US" altLang="zh-CN" sz="2400" b="0" dirty="0">
                  <a:solidFill>
                    <a:schemeClr val="tx1"/>
                  </a:solidFill>
                  <a:latin typeface="黑体" panose="02010609060101010101" pitchFamily="49" charset="-122"/>
                </a:endParaRPr>
              </a:p>
              <a:p>
                <a:pPr>
                  <a:spcBef>
                    <a:spcPct val="50000"/>
                  </a:spcBef>
                  <a:buClrTx/>
                  <a:buFontTx/>
                  <a:buNone/>
                </a:pPr>
                <a:r>
                  <a:rPr kumimoji="1" lang="zh-CN" altLang="en-US" sz="2400" b="0" dirty="0">
                    <a:solidFill>
                      <a:schemeClr val="tx1"/>
                    </a:solidFill>
                    <a:latin typeface="黑体" panose="02010609060101010101" pitchFamily="49" charset="-122"/>
                  </a:rPr>
                  <a:t>后果：</a:t>
                </a:r>
                <a:r>
                  <a:rPr kumimoji="1" lang="en-US" altLang="zh-CN" sz="2400" b="0" dirty="0">
                    <a:solidFill>
                      <a:schemeClr val="tx1"/>
                    </a:solidFill>
                    <a:latin typeface="黑体" panose="02010609060101010101" pitchFamily="49" charset="-122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2400" b="0" dirty="0">
                    <a:solidFill>
                      <a:schemeClr val="tx1"/>
                    </a:solidFill>
                    <a:latin typeface="黑体" panose="02010609060101010101" pitchFamily="49" charset="-122"/>
                  </a:rPr>
                  <a:t>：赔</a:t>
                </a:r>
                <a:r>
                  <a:rPr kumimoji="1" lang="en-US" altLang="zh-CN" sz="2400" b="0" dirty="0">
                    <a:solidFill>
                      <a:schemeClr val="tx1"/>
                    </a:solidFill>
                    <a:latin typeface="黑体" panose="02010609060101010101" pitchFamily="49" charset="-122"/>
                  </a:rPr>
                  <a:t>100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2400" b="0" dirty="0">
                    <a:solidFill>
                      <a:schemeClr val="tx1"/>
                    </a:solidFill>
                    <a:latin typeface="黑体" panose="02010609060101010101" pitchFamily="49" charset="-122"/>
                  </a:rPr>
                  <a:t>：不赚不赔</a:t>
                </a:r>
                <a:r>
                  <a:rPr kumimoji="1" lang="en-US" altLang="zh-CN" sz="2400" b="0" dirty="0">
                    <a:solidFill>
                      <a:schemeClr val="tx1"/>
                    </a:solidFill>
                    <a:latin typeface="黑体" panose="02010609060101010101" pitchFamily="49" charset="-122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zh-CN" altLang="en-US" sz="2400" b="0" dirty="0">
                    <a:solidFill>
                      <a:schemeClr val="tx1"/>
                    </a:solidFill>
                    <a:latin typeface="黑体" panose="02010609060101010101" pitchFamily="49" charset="-122"/>
                  </a:rPr>
                  <a:t>：赔</a:t>
                </a:r>
                <a:r>
                  <a:rPr kumimoji="1" lang="en-US" altLang="zh-CN" sz="2400" b="0" dirty="0">
                    <a:solidFill>
                      <a:schemeClr val="tx1"/>
                    </a:solidFill>
                    <a:latin typeface="黑体" panose="02010609060101010101" pitchFamily="49" charset="-122"/>
                  </a:rPr>
                  <a:t>400</a:t>
                </a:r>
                <a:endParaRPr kumimoji="1" lang="zh-CN" altLang="en-US" sz="2400" b="0" dirty="0">
                  <a:solidFill>
                    <a:schemeClr val="tx1"/>
                  </a:solidFill>
                  <a:latin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2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43189" y="1502105"/>
                <a:ext cx="7078028" cy="1015663"/>
              </a:xfrm>
              <a:prstGeom prst="rect">
                <a:avLst/>
              </a:prstGeom>
              <a:blipFill>
                <a:blip r:embed="rId2"/>
                <a:stretch>
                  <a:fillRect l="-1378" t="-6587" r="-345" b="-1077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97" y="2587195"/>
            <a:ext cx="5853111" cy="1184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92" y="3848420"/>
            <a:ext cx="5678131" cy="1152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97" y="5219450"/>
            <a:ext cx="3857351" cy="576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095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2743209" y="927639"/>
            <a:ext cx="5133975" cy="51339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8" y="1525775"/>
            <a:ext cx="5827929" cy="187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2881887" y="3663563"/>
                <a:ext cx="5884303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FontTx/>
                  <a:buNone/>
                </a:pPr>
                <a:r>
                  <a:rPr kumimoji="1" lang="zh-CN" altLang="en-US" sz="2400" b="0" dirty="0">
                    <a:solidFill>
                      <a:schemeClr val="tx1"/>
                    </a:solidFill>
                    <a:latin typeface="黑体" panose="02010609060101010101" pitchFamily="49" charset="-122"/>
                  </a:rPr>
                  <a:t>即：以概率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kumimoji="1" lang="en-US" altLang="zh-CN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sz="2400" b="0" dirty="0">
                    <a:solidFill>
                      <a:schemeClr val="tx1"/>
                    </a:solidFill>
                    <a:latin typeface="黑体" panose="02010609060101010101" pitchFamily="49" charset="-122"/>
                  </a:rPr>
                  <a:t>赚</a:t>
                </a:r>
                <a:r>
                  <a:rPr kumimoji="1" lang="en-US" altLang="zh-CN" sz="2400" b="0" dirty="0">
                    <a:solidFill>
                      <a:schemeClr val="tx1"/>
                    </a:solidFill>
                    <a:latin typeface="黑体" panose="02010609060101010101" pitchFamily="49" charset="-122"/>
                  </a:rPr>
                  <a:t>400</a:t>
                </a:r>
                <a:r>
                  <a:rPr kumimoji="1" lang="zh-CN" altLang="en-US" sz="2400" b="0" dirty="0">
                    <a:solidFill>
                      <a:schemeClr val="tx1"/>
                    </a:solidFill>
                    <a:latin typeface="黑体" panose="02010609060101010101" pitchFamily="49" charset="-122"/>
                  </a:rPr>
                  <a:t>，以概率</a:t>
                </a:r>
                <a14:m>
                  <m:oMath xmlns:m="http://schemas.openxmlformats.org/officeDocument/2006/math">
                    <m:r>
                      <a:rPr kumimoji="1" lang="en-US" altLang="zh-CN" sz="2400" b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sSub>
                      <m:sSubPr>
                        <m:ctrlPr>
                          <a:rPr kumimoji="1" lang="en-US" altLang="zh-CN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acc>
                          <m:accPr>
                            <m:chr m:val="̂"/>
                            <m:ctrlPr>
                              <a:rPr kumimoji="1" lang="en-US" altLang="zh-CN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sz="2400" b="0" dirty="0">
                    <a:solidFill>
                      <a:schemeClr val="tx1"/>
                    </a:solidFill>
                    <a:latin typeface="黑体" panose="02010609060101010101" pitchFamily="49" charset="-122"/>
                  </a:rPr>
                  <a:t>赔</a:t>
                </a:r>
                <a:r>
                  <a:rPr kumimoji="1" lang="en-US" altLang="zh-CN" sz="2400" b="0" dirty="0">
                    <a:solidFill>
                      <a:schemeClr val="tx1"/>
                    </a:solidFill>
                    <a:latin typeface="黑体" panose="02010609060101010101" pitchFamily="49" charset="-122"/>
                  </a:rPr>
                  <a:t>100</a:t>
                </a:r>
              </a:p>
              <a:p>
                <a:pPr algn="ctr">
                  <a:spcBef>
                    <a:spcPct val="50000"/>
                  </a:spcBef>
                  <a:buClrTx/>
                  <a:buFontTx/>
                  <a:buNone/>
                </a:pPr>
                <a:r>
                  <a:rPr kumimoji="1" lang="zh-CN" altLang="en-US" sz="2400" b="0" dirty="0">
                    <a:solidFill>
                      <a:schemeClr val="tx1"/>
                    </a:solidFill>
                    <a:latin typeface="黑体" panose="02010609060101010101" pitchFamily="49" charset="-122"/>
                  </a:rPr>
                  <a:t>等同于：以概率</a:t>
                </a:r>
                <a:r>
                  <a:rPr kumimoji="1" lang="en-US" altLang="zh-CN" sz="2400" b="0" dirty="0">
                    <a:solidFill>
                      <a:schemeClr val="tx1"/>
                    </a:solidFill>
                    <a:latin typeface="黑体" panose="02010609060101010101" pitchFamily="49" charset="-122"/>
                  </a:rPr>
                  <a:t>1</a:t>
                </a:r>
                <a:r>
                  <a:rPr kumimoji="1" lang="zh-CN" altLang="en-US" sz="2400" b="0" dirty="0">
                    <a:solidFill>
                      <a:schemeClr val="tx1"/>
                    </a:solidFill>
                    <a:latin typeface="黑体" panose="02010609060101010101" pitchFamily="49" charset="-122"/>
                  </a:rPr>
                  <a:t>不赔不赚</a:t>
                </a:r>
              </a:p>
            </p:txBody>
          </p:sp>
        </mc:Choice>
        <mc:Fallback xmlns="">
          <p:sp>
            <p:nvSpPr>
              <p:cNvPr id="12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81887" y="3663563"/>
                <a:ext cx="5884303" cy="1015663"/>
              </a:xfrm>
              <a:prstGeom prst="rect">
                <a:avLst/>
              </a:prstGeom>
              <a:blipFill>
                <a:blip r:embed="rId4"/>
                <a:stretch>
                  <a:fillRect l="-1658" t="-6587" r="-622" b="-1257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692" y="4956265"/>
            <a:ext cx="3265287" cy="607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735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2"/>
          <p:cNvSpPr txBox="1">
            <a:spLocks/>
          </p:cNvSpPr>
          <p:nvPr/>
        </p:nvSpPr>
        <p:spPr>
          <a:xfrm>
            <a:off x="1405160" y="1209901"/>
            <a:ext cx="8587068" cy="316978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+mj-ea"/>
                <a:ea typeface="+mj-ea"/>
              </a:rPr>
              <a:t> 风险决策（概率已知）</a:t>
            </a:r>
          </a:p>
          <a:p>
            <a:pPr lvl="1">
              <a:lnSpc>
                <a:spcPts val="2880"/>
              </a:lnSpc>
            </a:pPr>
            <a:r>
              <a:rPr lang="zh-CN" altLang="en-US" sz="2000" dirty="0"/>
              <a:t>风险决策问题的数学描述</a:t>
            </a:r>
          </a:p>
          <a:p>
            <a:pPr lvl="1">
              <a:lnSpc>
                <a:spcPts val="2880"/>
              </a:lnSpc>
            </a:pPr>
            <a:r>
              <a:rPr lang="zh-CN" altLang="en-US" sz="2000" dirty="0"/>
              <a:t>展望的概念及表达方法</a:t>
            </a:r>
          </a:p>
          <a:p>
            <a:pPr lvl="1">
              <a:lnSpc>
                <a:spcPts val="2880"/>
              </a:lnSpc>
            </a:pPr>
            <a:r>
              <a:rPr lang="zh-CN" altLang="en-US" sz="2000" dirty="0"/>
              <a:t>合理的偏好向量应满足的条件</a:t>
            </a:r>
          </a:p>
          <a:p>
            <a:pPr lvl="1">
              <a:lnSpc>
                <a:spcPts val="2880"/>
              </a:lnSpc>
            </a:pPr>
            <a:r>
              <a:rPr lang="zh-CN" altLang="en-US" sz="2000" dirty="0"/>
              <a:t>效用函数及其求法</a:t>
            </a:r>
          </a:p>
          <a:p>
            <a:pPr lvl="1">
              <a:lnSpc>
                <a:spcPts val="2880"/>
              </a:lnSpc>
            </a:pPr>
            <a:r>
              <a:rPr lang="zh-CN" altLang="en-US" sz="2000" dirty="0"/>
              <a:t>决策者类型的判断方法</a:t>
            </a:r>
          </a:p>
          <a:p>
            <a:pPr lvl="1">
              <a:lnSpc>
                <a:spcPts val="2880"/>
              </a:lnSpc>
            </a:pPr>
            <a:r>
              <a:rPr lang="zh-CN" altLang="en-US" sz="2000" dirty="0"/>
              <a:t>有限理性及实例</a:t>
            </a:r>
          </a:p>
          <a:p>
            <a:pPr marL="457189" lvl="1" indent="0">
              <a:buNone/>
            </a:pPr>
            <a:endParaRPr lang="en-US" altLang="zh-CN" dirty="0"/>
          </a:p>
          <a:p>
            <a:pPr marL="457189" lvl="1" indent="0">
              <a:buNone/>
            </a:pPr>
            <a:endParaRPr lang="en-US" altLang="zh-CN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1405160" y="4549613"/>
            <a:ext cx="7227916" cy="98288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+mj-ea"/>
                <a:ea typeface="+mj-ea"/>
              </a:rPr>
              <a:t> 概率未知下的不确定型决策</a:t>
            </a:r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准则：平均、悲观、乐观、折衷、极小化最大后悔值</a:t>
            </a:r>
          </a:p>
          <a:p>
            <a:pPr marL="457189" lvl="1" indent="0">
              <a:buNone/>
            </a:pPr>
            <a:endParaRPr lang="en-US" altLang="zh-CN" dirty="0"/>
          </a:p>
          <a:p>
            <a:pPr marL="457189" lvl="1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012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37"/>
          <a:stretch/>
        </p:blipFill>
        <p:spPr bwMode="auto">
          <a:xfrm>
            <a:off x="2981333" y="1370533"/>
            <a:ext cx="5153025" cy="151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86"/>
          <a:stretch/>
        </p:blipFill>
        <p:spPr bwMode="auto">
          <a:xfrm>
            <a:off x="3169424" y="3618551"/>
            <a:ext cx="5352233" cy="1357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4"/>
              <p:cNvSpPr>
                <a:spLocks noChangeArrowheads="1"/>
              </p:cNvSpPr>
              <p:nvPr/>
            </p:nvSpPr>
            <p:spPr bwMode="auto">
              <a:xfrm>
                <a:off x="2547170" y="908872"/>
                <a:ext cx="3716915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None/>
                </a:pPr>
                <a:r>
                  <a:rPr kumimoji="1" lang="zh-CN" altLang="en-US" sz="2400" b="0" dirty="0">
                    <a:solidFill>
                      <a:prstClr val="black"/>
                    </a:solidFill>
                  </a:rPr>
                  <a:t>选择</a:t>
                </a:r>
                <a14:m>
                  <m:oMath xmlns:m="http://schemas.openxmlformats.org/officeDocument/2006/math">
                    <m:r>
                      <a:rPr kumimoji="1" lang="zh-CN" altLang="en-US" sz="2400" b="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决策</m:t>
                    </m:r>
                    <m:r>
                      <a:rPr kumimoji="1"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方案</m:t>
                    </m:r>
                    <m:sSub>
                      <m:sSubPr>
                        <m:ctrlPr>
                          <a:rPr kumimoji="1" lang="en-US" altLang="zh-CN" sz="24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sz="24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kumimoji="1" lang="en-US" altLang="zh-CN" sz="24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sz="2400" b="0" dirty="0">
                    <a:solidFill>
                      <a:prstClr val="black"/>
                    </a:solidFill>
                  </a:rPr>
                  <a:t>的效用为</a:t>
                </a:r>
                <a:endParaRPr lang="zh-CN" altLang="en-US" b="0" dirty="0"/>
              </a:p>
            </p:txBody>
          </p:sp>
        </mc:Choice>
        <mc:Fallback xmlns="">
          <p:sp>
            <p:nvSpPr>
              <p:cNvPr id="13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47170" y="908872"/>
                <a:ext cx="3716915" cy="461665"/>
              </a:xfrm>
              <a:prstGeom prst="rect">
                <a:avLst/>
              </a:prstGeom>
              <a:blipFill>
                <a:blip r:embed="rId4"/>
                <a:stretch>
                  <a:fillRect l="-2623" t="-14474" r="-1475" b="-25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4"/>
              <p:cNvSpPr>
                <a:spLocks noChangeArrowheads="1"/>
              </p:cNvSpPr>
              <p:nvPr/>
            </p:nvSpPr>
            <p:spPr bwMode="auto">
              <a:xfrm>
                <a:off x="2624704" y="5141367"/>
                <a:ext cx="4740978" cy="5132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None/>
                </a:pPr>
                <a:r>
                  <a:rPr kumimoji="1" lang="zh-CN" altLang="en-US" sz="2400" b="0" dirty="0">
                    <a:solidFill>
                      <a:prstClr val="black"/>
                    </a:solidFill>
                  </a:rPr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kumimoji="1" lang="en-US" altLang="zh-CN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&lt;0.2 </m:t>
                    </m:r>
                  </m:oMath>
                </a14:m>
                <a:r>
                  <a:rPr lang="zh-CN" altLang="en-US" sz="2400" b="0" dirty="0">
                    <a:solidFill>
                      <a:schemeClr val="tx1"/>
                    </a:solidFill>
                  </a:rPr>
                  <a:t>选择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kumimoji="1" lang="en-US" altLang="zh-CN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b="0" dirty="0">
                    <a:solidFill>
                      <a:schemeClr val="tx1"/>
                    </a:solidFill>
                  </a:rPr>
                  <a:t>，否则选择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sz="24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kumimoji="1" lang="en-US" altLang="zh-CN" sz="24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en-US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24704" y="5141367"/>
                <a:ext cx="4740978" cy="513282"/>
              </a:xfrm>
              <a:prstGeom prst="rect">
                <a:avLst/>
              </a:prstGeom>
              <a:blipFill>
                <a:blip r:embed="rId5"/>
                <a:stretch>
                  <a:fillRect l="-2059" t="-5882" b="-1882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4"/>
              <p:cNvSpPr>
                <a:spLocks noChangeArrowheads="1"/>
              </p:cNvSpPr>
              <p:nvPr/>
            </p:nvSpPr>
            <p:spPr bwMode="auto">
              <a:xfrm>
                <a:off x="2547171" y="3049411"/>
                <a:ext cx="3724033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None/>
                </a:pPr>
                <a:r>
                  <a:rPr kumimoji="1" lang="zh-CN" altLang="en-US" sz="2400" b="0" dirty="0">
                    <a:solidFill>
                      <a:prstClr val="black"/>
                    </a:solidFill>
                  </a:rPr>
                  <a:t>选择</a:t>
                </a:r>
                <a14:m>
                  <m:oMath xmlns:m="http://schemas.openxmlformats.org/officeDocument/2006/math">
                    <m:r>
                      <a:rPr kumimoji="1" lang="zh-CN" altLang="en-US" sz="2400" b="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决策</m:t>
                    </m:r>
                    <m:r>
                      <a:rPr kumimoji="1"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方案</m:t>
                    </m:r>
                    <m:sSub>
                      <m:sSubPr>
                        <m:ctrlPr>
                          <a:rPr kumimoji="1" lang="en-US" altLang="zh-CN" sz="24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sz="24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kumimoji="1" lang="en-US" altLang="zh-CN" sz="24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sz="2400" b="0" dirty="0">
                    <a:solidFill>
                      <a:prstClr val="black"/>
                    </a:solidFill>
                  </a:rPr>
                  <a:t>的效用为</a:t>
                </a:r>
                <a:endParaRPr lang="zh-CN" altLang="en-US" b="0" dirty="0"/>
              </a:p>
            </p:txBody>
          </p:sp>
        </mc:Choice>
        <mc:Fallback xmlns="">
          <p:sp>
            <p:nvSpPr>
              <p:cNvPr id="1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47171" y="3049411"/>
                <a:ext cx="3724033" cy="461665"/>
              </a:xfrm>
              <a:prstGeom prst="rect">
                <a:avLst/>
              </a:prstGeom>
              <a:blipFill>
                <a:blip r:embed="rId6"/>
                <a:stretch>
                  <a:fillRect l="-2619" t="-14474" r="-1473" b="-25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097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997079" y="819153"/>
            <a:ext cx="44935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b="0" dirty="0">
                <a:solidFill>
                  <a:srgbClr val="C00000"/>
                </a:solidFill>
                <a:latin typeface="黑体" panose="02010609060101010101" pitchFamily="49" charset="-122"/>
              </a:rPr>
              <a:t>效用函数和期望效益的区别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627" y="1403368"/>
            <a:ext cx="5491070" cy="1579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2548304" y="3043247"/>
            <a:ext cx="51090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rgbClr val="C00000"/>
                </a:solidFill>
                <a:latin typeface="黑体" panose="02010609060101010101" pitchFamily="49" charset="-122"/>
              </a:rPr>
              <a:t>意义：对确定性结果的效用的期望值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945" y="3635645"/>
            <a:ext cx="5099176" cy="156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5"/>
          <p:cNvSpPr>
            <a:spLocks noChangeArrowheads="1"/>
          </p:cNvSpPr>
          <p:nvPr/>
        </p:nvSpPr>
        <p:spPr bwMode="auto">
          <a:xfrm>
            <a:off x="2548296" y="5334597"/>
            <a:ext cx="541686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rgbClr val="C00000"/>
                </a:solidFill>
                <a:latin typeface="黑体" panose="02010609060101010101" pitchFamily="49" charset="-122"/>
              </a:rPr>
              <a:t>一般情况下不会根据期望效益最大决策</a:t>
            </a:r>
          </a:p>
        </p:txBody>
      </p:sp>
    </p:spTree>
    <p:extLst>
      <p:ext uri="{BB962C8B-B14F-4D97-AF65-F5344CB8AC3E}">
        <p14:creationId xmlns:p14="http://schemas.microsoft.com/office/powerpoint/2010/main" val="44938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407666" y="1085181"/>
            <a:ext cx="71320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457189" indent="-457189">
              <a:spcBef>
                <a:spcPct val="50000"/>
              </a:spcBef>
              <a:buClrTx/>
              <a:buFont typeface="Wingdings" panose="05000000000000000000" pitchFamily="2" charset="2"/>
              <a:buChar char="n"/>
            </a:pPr>
            <a:r>
              <a:rPr kumimoji="1" lang="zh-CN" altLang="en-US" dirty="0">
                <a:solidFill>
                  <a:schemeClr val="tx1"/>
                </a:solidFill>
              </a:rPr>
              <a:t>圣彼得堡悖论（</a:t>
            </a:r>
            <a:r>
              <a:rPr kumimoji="1" lang="en-US" altLang="zh-CN" dirty="0">
                <a:solidFill>
                  <a:schemeClr val="tx1"/>
                </a:solidFill>
              </a:rPr>
              <a:t>Bernoulli</a:t>
            </a:r>
            <a:r>
              <a:rPr kumimoji="1" lang="zh-CN" altLang="en-US" dirty="0">
                <a:solidFill>
                  <a:schemeClr val="tx1"/>
                </a:solidFill>
              </a:rPr>
              <a:t>，</a:t>
            </a:r>
            <a:r>
              <a:rPr kumimoji="1" lang="en-US" altLang="zh-CN" dirty="0">
                <a:solidFill>
                  <a:schemeClr val="tx1"/>
                </a:solidFill>
              </a:rPr>
              <a:t>200</a:t>
            </a:r>
            <a:r>
              <a:rPr kumimoji="1" lang="zh-CN" altLang="en-US" dirty="0">
                <a:solidFill>
                  <a:schemeClr val="tx1"/>
                </a:solidFill>
              </a:rPr>
              <a:t>多年前）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972287" y="2635207"/>
            <a:ext cx="14157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zh-CN" altLang="en-US" sz="2400" dirty="0">
                <a:solidFill>
                  <a:srgbClr val="7030A0"/>
                </a:solidFill>
                <a:latin typeface="+mn-ea"/>
              </a:rPr>
              <a:t>期望收益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191" y="2635207"/>
            <a:ext cx="2590800" cy="315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20"/>
          <p:cNvGrpSpPr>
            <a:grpSpLocks/>
          </p:cNvGrpSpPr>
          <p:nvPr/>
        </p:nvGrpSpPr>
        <p:grpSpPr bwMode="auto">
          <a:xfrm>
            <a:off x="1478057" y="3627393"/>
            <a:ext cx="4288864" cy="1166813"/>
            <a:chOff x="758" y="2886"/>
            <a:chExt cx="2346" cy="735"/>
          </a:xfrm>
        </p:grpSpPr>
        <p:sp>
          <p:nvSpPr>
            <p:cNvPr id="21" name="Rectangle 14"/>
            <p:cNvSpPr>
              <a:spLocks noChangeArrowheads="1"/>
            </p:cNvSpPr>
            <p:nvPr/>
          </p:nvSpPr>
          <p:spPr bwMode="auto">
            <a:xfrm>
              <a:off x="758" y="2886"/>
              <a:ext cx="234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400" b="0" dirty="0">
                  <a:solidFill>
                    <a:schemeClr val="tx1"/>
                  </a:solidFill>
                  <a:latin typeface="黑体" panose="02010609060101010101" pitchFamily="49" charset="-122"/>
                </a:rPr>
                <a:t>实际没有人愿意出很大的</a:t>
              </a:r>
              <a:r>
                <a:rPr kumimoji="1" lang="en-US" altLang="zh-CN" sz="2400" b="0" dirty="0">
                  <a:solidFill>
                    <a:schemeClr val="tx1"/>
                  </a:solidFill>
                  <a:latin typeface="黑体" panose="02010609060101010101" pitchFamily="49" charset="-122"/>
                </a:rPr>
                <a:t>C</a:t>
              </a:r>
              <a:endPara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endParaRPr>
            </a:p>
          </p:txBody>
        </p:sp>
        <p:sp>
          <p:nvSpPr>
            <p:cNvPr id="22" name="Rectangle 16"/>
            <p:cNvSpPr>
              <a:spLocks noChangeArrowheads="1"/>
            </p:cNvSpPr>
            <p:nvPr/>
          </p:nvSpPr>
          <p:spPr bwMode="auto">
            <a:xfrm>
              <a:off x="758" y="3330"/>
              <a:ext cx="128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400" b="0" dirty="0">
                  <a:solidFill>
                    <a:schemeClr val="tx1"/>
                  </a:solidFill>
                  <a:latin typeface="黑体" panose="02010609060101010101" pitchFamily="49" charset="-122"/>
                </a:rPr>
                <a:t>买这个机会！</a:t>
              </a:r>
            </a:p>
          </p:txBody>
        </p:sp>
      </p:grpSp>
      <p:sp>
        <p:nvSpPr>
          <p:cNvPr id="23" name="Rectangle 11"/>
          <p:cNvSpPr>
            <a:spLocks noChangeArrowheads="1"/>
          </p:cNvSpPr>
          <p:nvPr/>
        </p:nvSpPr>
        <p:spPr bwMode="auto">
          <a:xfrm>
            <a:off x="2606826" y="5052256"/>
            <a:ext cx="20313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zh-CN" altLang="en-US" sz="2400" dirty="0">
                <a:latin typeface="+mn-ea"/>
              </a:rPr>
              <a:t>（期望）效用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930" y="4857558"/>
            <a:ext cx="2030716" cy="85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3"/>
              <p:cNvSpPr>
                <a:spLocks noChangeArrowheads="1"/>
              </p:cNvSpPr>
              <p:nvPr/>
            </p:nvSpPr>
            <p:spPr bwMode="auto">
              <a:xfrm>
                <a:off x="1994808" y="1730318"/>
                <a:ext cx="5957796" cy="11310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ct val="50000"/>
                  </a:spcBef>
                  <a:defRPr/>
                </a:pPr>
                <a:r>
                  <a:rPr kumimoji="1" lang="zh-CN" altLang="en-US" sz="2400" dirty="0">
                    <a:latin typeface="+mj-lt"/>
                  </a:rPr>
                  <a:t>用 </a:t>
                </a:r>
                <a:r>
                  <a:rPr kumimoji="1" lang="en-US" altLang="zh-CN" sz="2400" dirty="0">
                    <a:latin typeface="+mj-lt"/>
                  </a:rPr>
                  <a:t>C </a:t>
                </a:r>
                <a:r>
                  <a:rPr kumimoji="1" lang="zh-CN" altLang="en-US" sz="2400" dirty="0">
                    <a:latin typeface="黑体" panose="02010609060101010101" pitchFamily="49" charset="-122"/>
                  </a:rPr>
                  <a:t>硬币，如果丢到第 </a:t>
                </a:r>
                <a:r>
                  <a:rPr kumimoji="1" lang="en-US" altLang="zh-CN" sz="2400" dirty="0">
                    <a:latin typeface="黑体" panose="02010609060101010101" pitchFamily="49" charset="-122"/>
                  </a:rPr>
                  <a:t>N </a:t>
                </a:r>
                <a:r>
                  <a:rPr kumimoji="1" lang="zh-CN" altLang="en-US" sz="2400" dirty="0">
                    <a:latin typeface="黑体" panose="02010609060101010101" pitchFamily="49" charset="-122"/>
                  </a:rPr>
                  <a:t>次头一回出现正面，给</a:t>
                </a:r>
                <a14:m>
                  <m:oMath xmlns:m="http://schemas.openxmlformats.org/officeDocument/2006/math">
                    <m:r>
                      <a:rPr kumimoji="1" lang="en-US" altLang="zh-CN" sz="240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zh-CN" altLang="en-US" sz="2400" i="1">
                        <a:latin typeface="Cambria Math" panose="02040503050406030204" pitchFamily="18" charset="0"/>
                      </a:rPr>
                      <m:t>元</m:t>
                    </m:r>
                  </m:oMath>
                </a14:m>
                <a:endParaRPr kumimoji="1" lang="zh-CN" altLang="en-US" sz="2400" dirty="0">
                  <a:latin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5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94808" y="1730318"/>
                <a:ext cx="5957796" cy="1131079"/>
              </a:xfrm>
              <a:prstGeom prst="rect">
                <a:avLst/>
              </a:prstGeom>
              <a:blipFill>
                <a:blip r:embed="rId4"/>
                <a:stretch>
                  <a:fillRect l="-1534" b="-1243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256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99883" y="1039573"/>
            <a:ext cx="34163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>
              <a:spcBef>
                <a:spcPct val="50000"/>
              </a:spcBef>
              <a:buClrTx/>
              <a:buFontTx/>
              <a:buNone/>
            </a:pPr>
            <a:r>
              <a:rPr kumimoji="1" lang="zh-CN" altLang="en-US" b="0" dirty="0">
                <a:solidFill>
                  <a:srgbClr val="C00000"/>
                </a:solidFill>
                <a:latin typeface="黑体" panose="02010609060101010101" pitchFamily="49" charset="-122"/>
              </a:rPr>
              <a:t>决策者对风险的态度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grayscl/>
          </a:blip>
          <a:srcRect t="52575"/>
          <a:stretch/>
        </p:blipFill>
        <p:spPr>
          <a:xfrm>
            <a:off x="2689046" y="3909729"/>
            <a:ext cx="5616217" cy="378089"/>
          </a:xfrm>
          <a:prstGeom prst="rect">
            <a:avLst/>
          </a:prstGeom>
        </p:spPr>
      </p:pic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1429071" y="4815853"/>
            <a:ext cx="8136169" cy="5770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50000"/>
              </a:spcBef>
              <a:buNone/>
              <a:defRPr/>
            </a:pPr>
            <a:r>
              <a:rPr kumimoji="1" lang="zh-CN" altLang="en-US" sz="2400" b="0" dirty="0">
                <a:solidFill>
                  <a:schemeClr val="accent5">
                    <a:lumMod val="50000"/>
                  </a:schemeClr>
                </a:solidFill>
                <a:latin typeface="黑体" pitchFamily="49" charset="-122"/>
              </a:rPr>
              <a:t>若只进行一次或几次抽奖</a:t>
            </a:r>
            <a:r>
              <a:rPr kumimoji="1" lang="en-US" altLang="zh-CN" sz="2400" b="0" dirty="0">
                <a:solidFill>
                  <a:schemeClr val="accent5">
                    <a:lumMod val="50000"/>
                  </a:schemeClr>
                </a:solidFill>
                <a:latin typeface="黑体" pitchFamily="49" charset="-122"/>
              </a:rPr>
              <a:t>, </a:t>
            </a:r>
            <a:r>
              <a:rPr kumimoji="1" lang="zh-CN" altLang="en-US" sz="2400" b="0" dirty="0">
                <a:solidFill>
                  <a:schemeClr val="accent5">
                    <a:lumMod val="50000"/>
                  </a:schemeClr>
                </a:solidFill>
                <a:latin typeface="黑体" pitchFamily="49" charset="-122"/>
              </a:rPr>
              <a:t>所得既可能</a:t>
            </a:r>
            <a:r>
              <a:rPr kumimoji="1" lang="zh-CN" altLang="en-US" sz="2400" b="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多于</a:t>
            </a:r>
            <a:r>
              <a:rPr kumimoji="1" lang="en-US" altLang="zh-CN" sz="2400" b="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0, </a:t>
            </a:r>
            <a:r>
              <a:rPr kumimoji="1" lang="zh-CN" altLang="en-US" sz="2400" b="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也可能少于</a:t>
            </a:r>
            <a:r>
              <a:rPr kumimoji="1" lang="en-US" altLang="zh-CN" sz="2400" b="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0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557897" y="1905447"/>
            <a:ext cx="5878513" cy="1624588"/>
            <a:chOff x="887770" y="1571575"/>
            <a:chExt cx="5878513" cy="1624587"/>
          </a:xfrm>
        </p:grpSpPr>
        <p:grpSp>
          <p:nvGrpSpPr>
            <p:cNvPr id="9" name="Group 9"/>
            <p:cNvGrpSpPr>
              <a:grpSpLocks/>
            </p:cNvGrpSpPr>
            <p:nvPr/>
          </p:nvGrpSpPr>
          <p:grpSpPr bwMode="auto">
            <a:xfrm>
              <a:off x="887770" y="1571575"/>
              <a:ext cx="5878513" cy="1062038"/>
              <a:chOff x="864" y="768"/>
              <a:chExt cx="3703" cy="669"/>
            </a:xfrm>
          </p:grpSpPr>
          <p:sp>
            <p:nvSpPr>
              <p:cNvPr id="11" name="Rectangle 3"/>
              <p:cNvSpPr>
                <a:spLocks noChangeArrowheads="1"/>
              </p:cNvSpPr>
              <p:nvPr/>
            </p:nvSpPr>
            <p:spPr bwMode="auto">
              <a:xfrm>
                <a:off x="864" y="768"/>
                <a:ext cx="3703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FontTx/>
                  <a:buNone/>
                </a:pPr>
                <a:r>
                  <a:rPr kumimoji="1" lang="zh-CN" altLang="en-US" sz="2400" b="0" dirty="0">
                    <a:solidFill>
                      <a:schemeClr val="tx1"/>
                    </a:solidFill>
                    <a:latin typeface="黑体" panose="02010609060101010101" pitchFamily="49" charset="-122"/>
                  </a:rPr>
                  <a:t>在抽奖例子中</a:t>
                </a:r>
                <a:r>
                  <a:rPr kumimoji="1" lang="en-US" altLang="zh-CN" sz="2400" b="0" dirty="0">
                    <a:solidFill>
                      <a:schemeClr val="tx1"/>
                    </a:solidFill>
                    <a:latin typeface="黑体" panose="02010609060101010101" pitchFamily="49" charset="-122"/>
                  </a:rPr>
                  <a:t>, </a:t>
                </a:r>
                <a:r>
                  <a:rPr kumimoji="1" lang="zh-CN" altLang="en-US" sz="2400" b="0" dirty="0">
                    <a:solidFill>
                      <a:schemeClr val="tx1"/>
                    </a:solidFill>
                    <a:latin typeface="黑体" panose="02010609060101010101" pitchFamily="49" charset="-122"/>
                  </a:rPr>
                  <a:t>若选择抽奖</a:t>
                </a:r>
                <a:r>
                  <a:rPr kumimoji="1" lang="en-US" altLang="zh-CN" sz="2400" b="0" dirty="0">
                    <a:solidFill>
                      <a:schemeClr val="tx1"/>
                    </a:solidFill>
                    <a:latin typeface="黑体" panose="02010609060101010101" pitchFamily="49" charset="-122"/>
                  </a:rPr>
                  <a:t>, </a:t>
                </a:r>
                <a:r>
                  <a:rPr kumimoji="1" lang="zh-CN" altLang="en-US" sz="2400" b="0" dirty="0">
                    <a:solidFill>
                      <a:schemeClr val="tx1"/>
                    </a:solidFill>
                    <a:latin typeface="黑体" panose="02010609060101010101" pitchFamily="49" charset="-122"/>
                  </a:rPr>
                  <a:t>则会以</a:t>
                </a:r>
                <a:r>
                  <a:rPr kumimoji="1" lang="en-US" altLang="zh-CN" sz="2400" b="0" dirty="0">
                    <a:solidFill>
                      <a:schemeClr val="tx1"/>
                    </a:solidFill>
                    <a:latin typeface="黑体" panose="02010609060101010101" pitchFamily="49" charset="-122"/>
                  </a:rPr>
                  <a:t>0.8</a:t>
                </a:r>
                <a:r>
                  <a:rPr kumimoji="1" lang="zh-CN" altLang="en-US" sz="2400" b="0" dirty="0">
                    <a:solidFill>
                      <a:schemeClr val="tx1"/>
                    </a:solidFill>
                    <a:latin typeface="黑体" panose="02010609060101010101" pitchFamily="49" charset="-122"/>
                  </a:rPr>
                  <a:t>的</a:t>
                </a:r>
              </a:p>
            </p:txBody>
          </p:sp>
          <p:sp>
            <p:nvSpPr>
              <p:cNvPr id="12" name="Rectangle 5"/>
              <p:cNvSpPr>
                <a:spLocks noChangeArrowheads="1"/>
              </p:cNvSpPr>
              <p:nvPr/>
            </p:nvSpPr>
            <p:spPr bwMode="auto">
              <a:xfrm>
                <a:off x="864" y="1146"/>
                <a:ext cx="3703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FontTx/>
                  <a:buNone/>
                </a:pPr>
                <a:r>
                  <a:rPr kumimoji="1" lang="zh-CN" altLang="en-US" sz="2400" b="0" dirty="0">
                    <a:solidFill>
                      <a:schemeClr val="tx1"/>
                    </a:solidFill>
                    <a:latin typeface="黑体" panose="02010609060101010101" pitchFamily="49" charset="-122"/>
                  </a:rPr>
                  <a:t>概率获得</a:t>
                </a:r>
                <a:r>
                  <a:rPr kumimoji="1" lang="en-US" altLang="zh-CN" sz="2400" b="0" dirty="0">
                    <a:solidFill>
                      <a:schemeClr val="tx1"/>
                    </a:solidFill>
                    <a:latin typeface="黑体" panose="02010609060101010101" pitchFamily="49" charset="-122"/>
                  </a:rPr>
                  <a:t>-100,</a:t>
                </a:r>
                <a:r>
                  <a:rPr kumimoji="1" lang="zh-CN" altLang="en-US" sz="2400" b="0" dirty="0">
                    <a:solidFill>
                      <a:schemeClr val="tx1"/>
                    </a:solidFill>
                    <a:latin typeface="黑体" panose="02010609060101010101" pitchFamily="49" charset="-122"/>
                  </a:rPr>
                  <a:t>以</a:t>
                </a:r>
                <a:r>
                  <a:rPr kumimoji="1" lang="en-US" altLang="zh-CN" sz="2400" b="0" dirty="0">
                    <a:solidFill>
                      <a:schemeClr val="tx1"/>
                    </a:solidFill>
                    <a:latin typeface="黑体" panose="02010609060101010101" pitchFamily="49" charset="-122"/>
                  </a:rPr>
                  <a:t>0.2</a:t>
                </a:r>
                <a:r>
                  <a:rPr kumimoji="1" lang="zh-CN" altLang="en-US" sz="2400" b="0" dirty="0">
                    <a:solidFill>
                      <a:schemeClr val="tx1"/>
                    </a:solidFill>
                    <a:latin typeface="黑体" panose="02010609060101010101" pitchFamily="49" charset="-122"/>
                  </a:rPr>
                  <a:t>的概率获得</a:t>
                </a:r>
                <a:r>
                  <a:rPr kumimoji="1" lang="en-US" altLang="zh-CN" sz="2400" b="0" dirty="0">
                    <a:solidFill>
                      <a:schemeClr val="tx1"/>
                    </a:solidFill>
                    <a:latin typeface="黑体" panose="02010609060101010101" pitchFamily="49" charset="-122"/>
                  </a:rPr>
                  <a:t>400, </a:t>
                </a:r>
                <a:r>
                  <a:rPr kumimoji="1" lang="zh-CN" altLang="en-US" sz="2400" b="0" dirty="0">
                    <a:solidFill>
                      <a:schemeClr val="tx1"/>
                    </a:solidFill>
                    <a:latin typeface="黑体" panose="02010609060101010101" pitchFamily="49" charset="-122"/>
                  </a:rPr>
                  <a:t>若进</a:t>
                </a:r>
              </a:p>
            </p:txBody>
          </p:sp>
        </p:grpSp>
        <p:sp>
          <p:nvSpPr>
            <p:cNvPr id="20" name="Rectangle 5"/>
            <p:cNvSpPr>
              <a:spLocks noChangeArrowheads="1"/>
            </p:cNvSpPr>
            <p:nvPr/>
          </p:nvSpPr>
          <p:spPr bwMode="auto">
            <a:xfrm>
              <a:off x="887770" y="2734497"/>
              <a:ext cx="387798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400" b="0" dirty="0">
                  <a:solidFill>
                    <a:schemeClr val="tx1"/>
                  </a:solidFill>
                  <a:latin typeface="黑体" panose="02010609060101010101" pitchFamily="49" charset="-122"/>
                </a:rPr>
                <a:t>行很多次抽奖，平均所得为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774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2738468" y="2888185"/>
            <a:ext cx="5910235" cy="101566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>
            <a:spAutoFit/>
          </a:bodyPr>
          <a:lstStyle>
            <a:lvl1pPr algn="ctr">
              <a:defRPr sz="2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algn="ctr">
              <a:defRPr sz="2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algn="ctr">
              <a:defRPr sz="2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algn="ctr">
              <a:defRPr sz="2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ctr">
              <a:defRPr sz="2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l" defTabSz="914377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zh-CN" altLang="en-US" sz="2400" b="0" kern="0" dirty="0">
                <a:latin typeface="黑体" pitchFamily="49" charset="-122"/>
              </a:rPr>
              <a:t>如果某个决策者认为</a:t>
            </a:r>
            <a:r>
              <a:rPr kumimoji="1" lang="zh-CN" altLang="en-US" sz="2400" b="0" kern="0" dirty="0">
                <a:solidFill>
                  <a:srgbClr val="FF0000"/>
                </a:solidFill>
                <a:latin typeface="黑体" pitchFamily="49" charset="-122"/>
              </a:rPr>
              <a:t>抽奖比以概率</a:t>
            </a:r>
            <a:r>
              <a:rPr kumimoji="1" lang="en-US" altLang="zh-CN" sz="2400" b="0" kern="0" dirty="0">
                <a:solidFill>
                  <a:srgbClr val="FF0000"/>
                </a:solidFill>
                <a:latin typeface="黑体" pitchFamily="49" charset="-122"/>
              </a:rPr>
              <a:t>1</a:t>
            </a:r>
            <a:r>
              <a:rPr kumimoji="1" lang="zh-CN" altLang="en-US" sz="2400" b="0" kern="0" dirty="0">
                <a:solidFill>
                  <a:srgbClr val="FF0000"/>
                </a:solidFill>
                <a:latin typeface="黑体" pitchFamily="49" charset="-122"/>
              </a:rPr>
              <a:t>获得</a:t>
            </a:r>
          </a:p>
          <a:p>
            <a:pPr algn="l" defTabSz="914377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zh-CN" altLang="en-US" sz="2400" b="0" kern="0" dirty="0">
                <a:solidFill>
                  <a:srgbClr val="FF0000"/>
                </a:solidFill>
                <a:latin typeface="黑体" pitchFamily="49" charset="-122"/>
              </a:rPr>
              <a:t>均值</a:t>
            </a:r>
            <a:r>
              <a:rPr kumimoji="1" lang="en-US" altLang="zh-CN" sz="2400" b="0" kern="0" dirty="0">
                <a:solidFill>
                  <a:srgbClr val="FF0000"/>
                </a:solidFill>
                <a:latin typeface="黑体" pitchFamily="49" charset="-122"/>
              </a:rPr>
              <a:t>(0)</a:t>
            </a:r>
            <a:r>
              <a:rPr kumimoji="1" lang="zh-CN" altLang="en-US" sz="2400" b="0" kern="0" dirty="0">
                <a:latin typeface="黑体" pitchFamily="49" charset="-122"/>
              </a:rPr>
              <a:t>坏</a:t>
            </a:r>
            <a:r>
              <a:rPr kumimoji="1" lang="en-US" altLang="zh-CN" sz="2400" b="0" kern="0" dirty="0">
                <a:latin typeface="黑体" pitchFamily="49" charset="-122"/>
              </a:rPr>
              <a:t>, </a:t>
            </a:r>
            <a:r>
              <a:rPr kumimoji="1" lang="zh-CN" altLang="en-US" sz="2400" b="0" kern="0" dirty="0">
                <a:latin typeface="黑体" pitchFamily="49" charset="-122"/>
              </a:rPr>
              <a:t>称其为</a:t>
            </a:r>
            <a:r>
              <a:rPr kumimoji="1" lang="zh-CN" altLang="en-US" sz="2400" b="0" kern="0" dirty="0">
                <a:solidFill>
                  <a:srgbClr val="FF0000"/>
                </a:solidFill>
                <a:latin typeface="黑体" pitchFamily="49" charset="-122"/>
              </a:rPr>
              <a:t>保守型</a:t>
            </a:r>
            <a:r>
              <a:rPr kumimoji="1" lang="zh-CN" altLang="en-US" sz="2400" b="0" kern="0" dirty="0">
                <a:latin typeface="黑体" pitchFamily="49" charset="-122"/>
              </a:rPr>
              <a:t>决策者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2738468" y="4472082"/>
            <a:ext cx="5910235" cy="1015663"/>
          </a:xfrm>
          <a:prstGeom prst="rect">
            <a:avLst/>
          </a:prstGeom>
          <a:solidFill>
            <a:srgbClr val="FFFFFF"/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>
            <a:spAutoFit/>
          </a:bodyPr>
          <a:lstStyle>
            <a:lvl1pPr algn="ctr">
              <a:defRPr sz="2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algn="ctr">
              <a:defRPr sz="2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algn="ctr">
              <a:defRPr sz="2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algn="ctr">
              <a:defRPr sz="2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ctr">
              <a:defRPr sz="2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l" defTabSz="914377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zh-CN" altLang="en-US" sz="2400" b="0" kern="0" dirty="0">
                <a:latin typeface="黑体" pitchFamily="49" charset="-122"/>
              </a:rPr>
              <a:t>如果某个决策者认为</a:t>
            </a:r>
            <a:r>
              <a:rPr kumimoji="1" lang="zh-CN" altLang="en-US" sz="2400" b="0" kern="0" dirty="0">
                <a:solidFill>
                  <a:srgbClr val="FF0000"/>
                </a:solidFill>
                <a:latin typeface="黑体" pitchFamily="49" charset="-122"/>
              </a:rPr>
              <a:t>抽奖和以概率</a:t>
            </a:r>
            <a:r>
              <a:rPr kumimoji="1" lang="en-US" altLang="zh-CN" sz="2400" b="0" kern="0" dirty="0">
                <a:solidFill>
                  <a:srgbClr val="FF0000"/>
                </a:solidFill>
                <a:latin typeface="黑体" pitchFamily="49" charset="-122"/>
              </a:rPr>
              <a:t>1</a:t>
            </a:r>
            <a:r>
              <a:rPr kumimoji="1" lang="zh-CN" altLang="en-US" sz="2400" b="0" kern="0" dirty="0">
                <a:solidFill>
                  <a:srgbClr val="FF0000"/>
                </a:solidFill>
                <a:latin typeface="黑体" pitchFamily="49" charset="-122"/>
              </a:rPr>
              <a:t>获得</a:t>
            </a:r>
          </a:p>
          <a:p>
            <a:pPr algn="l" defTabSz="914377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zh-CN" altLang="en-US" sz="2400" b="0" kern="0" dirty="0">
                <a:solidFill>
                  <a:srgbClr val="FF0000"/>
                </a:solidFill>
                <a:latin typeface="黑体" pitchFamily="49" charset="-122"/>
              </a:rPr>
              <a:t>均值</a:t>
            </a:r>
            <a:r>
              <a:rPr kumimoji="1" lang="en-US" altLang="zh-CN" sz="2400" b="0" kern="0" dirty="0">
                <a:solidFill>
                  <a:srgbClr val="FF0000"/>
                </a:solidFill>
                <a:latin typeface="黑体" pitchFamily="49" charset="-122"/>
              </a:rPr>
              <a:t>(0)</a:t>
            </a:r>
            <a:r>
              <a:rPr kumimoji="1" lang="zh-CN" altLang="en-US" sz="2400" b="0" kern="0" dirty="0">
                <a:latin typeface="黑体" pitchFamily="49" charset="-122"/>
              </a:rPr>
              <a:t>一样</a:t>
            </a:r>
            <a:r>
              <a:rPr kumimoji="1" lang="en-US" altLang="zh-CN" sz="2400" b="0" kern="0" dirty="0">
                <a:latin typeface="黑体" pitchFamily="49" charset="-122"/>
              </a:rPr>
              <a:t>, </a:t>
            </a:r>
            <a:r>
              <a:rPr kumimoji="1" lang="zh-CN" altLang="en-US" sz="2400" b="0" kern="0" dirty="0">
                <a:latin typeface="黑体" pitchFamily="49" charset="-122"/>
              </a:rPr>
              <a:t>称其为</a:t>
            </a:r>
            <a:r>
              <a:rPr kumimoji="1" lang="zh-CN" altLang="en-US" sz="2400" b="0" kern="0" dirty="0">
                <a:solidFill>
                  <a:srgbClr val="FF0000"/>
                </a:solidFill>
                <a:latin typeface="黑体" pitchFamily="49" charset="-122"/>
              </a:rPr>
              <a:t>中立型</a:t>
            </a:r>
            <a:r>
              <a:rPr kumimoji="1" lang="zh-CN" altLang="en-US" sz="2400" b="0" kern="0" dirty="0">
                <a:latin typeface="黑体" pitchFamily="49" charset="-122"/>
              </a:rPr>
              <a:t>决策者</a:t>
            </a:r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2738468" y="1304286"/>
            <a:ext cx="5910235" cy="1015663"/>
          </a:xfrm>
          <a:prstGeom prst="rect">
            <a:avLst/>
          </a:prstGeom>
          <a:solidFill>
            <a:srgbClr val="FFFFFF"/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>
            <a:spAutoFit/>
          </a:bodyPr>
          <a:lstStyle>
            <a:lvl1pPr algn="ctr">
              <a:defRPr sz="2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algn="ctr">
              <a:defRPr sz="2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algn="ctr">
              <a:defRPr sz="2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algn="ctr">
              <a:defRPr sz="2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algn="ctr">
              <a:defRPr sz="2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l" defTabSz="914377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zh-CN" altLang="en-US" sz="2400" b="0" kern="0" dirty="0">
                <a:latin typeface="黑体" pitchFamily="49" charset="-122"/>
              </a:rPr>
              <a:t>如果某个决策者认为</a:t>
            </a:r>
            <a:r>
              <a:rPr kumimoji="1" lang="zh-CN" altLang="en-US" sz="2400" b="0" kern="0" dirty="0">
                <a:solidFill>
                  <a:srgbClr val="FF0000"/>
                </a:solidFill>
                <a:latin typeface="黑体" pitchFamily="49" charset="-122"/>
              </a:rPr>
              <a:t>抽奖比以概率</a:t>
            </a:r>
            <a:r>
              <a:rPr kumimoji="1" lang="en-US" altLang="zh-CN" sz="2400" b="0" kern="0" dirty="0">
                <a:solidFill>
                  <a:srgbClr val="FF0000"/>
                </a:solidFill>
                <a:latin typeface="黑体" pitchFamily="49" charset="-122"/>
              </a:rPr>
              <a:t>1</a:t>
            </a:r>
            <a:r>
              <a:rPr kumimoji="1" lang="zh-CN" altLang="en-US" sz="2400" b="0" kern="0" dirty="0">
                <a:solidFill>
                  <a:srgbClr val="FF0000"/>
                </a:solidFill>
                <a:latin typeface="黑体" pitchFamily="49" charset="-122"/>
              </a:rPr>
              <a:t>获得</a:t>
            </a:r>
          </a:p>
          <a:p>
            <a:pPr algn="l" defTabSz="914377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zh-CN" altLang="en-US" sz="2400" b="0" kern="0" dirty="0">
                <a:solidFill>
                  <a:srgbClr val="FF0000"/>
                </a:solidFill>
                <a:latin typeface="黑体" pitchFamily="49" charset="-122"/>
              </a:rPr>
              <a:t>均值</a:t>
            </a:r>
            <a:r>
              <a:rPr kumimoji="1" lang="en-US" altLang="zh-CN" sz="2400" b="0" kern="0" dirty="0">
                <a:solidFill>
                  <a:srgbClr val="FF0000"/>
                </a:solidFill>
                <a:latin typeface="黑体" pitchFamily="49" charset="-122"/>
              </a:rPr>
              <a:t>(0)</a:t>
            </a:r>
            <a:r>
              <a:rPr kumimoji="1" lang="zh-CN" altLang="en-US" sz="2400" b="0" kern="0" dirty="0">
                <a:latin typeface="黑体" pitchFamily="49" charset="-122"/>
              </a:rPr>
              <a:t>好</a:t>
            </a:r>
            <a:r>
              <a:rPr kumimoji="1" lang="en-US" altLang="zh-CN" sz="2400" b="0" kern="0" dirty="0">
                <a:latin typeface="黑体" pitchFamily="49" charset="-122"/>
              </a:rPr>
              <a:t>, </a:t>
            </a:r>
            <a:r>
              <a:rPr kumimoji="1" lang="zh-CN" altLang="en-US" sz="2400" b="0" kern="0" dirty="0">
                <a:latin typeface="黑体" pitchFamily="49" charset="-122"/>
              </a:rPr>
              <a:t>称其为</a:t>
            </a:r>
            <a:r>
              <a:rPr kumimoji="1" lang="zh-CN" altLang="en-US" sz="2400" b="0" kern="0" dirty="0">
                <a:solidFill>
                  <a:srgbClr val="FF0000"/>
                </a:solidFill>
                <a:latin typeface="黑体" pitchFamily="49" charset="-122"/>
              </a:rPr>
              <a:t>冒险型</a:t>
            </a:r>
            <a:r>
              <a:rPr kumimoji="1" lang="zh-CN" altLang="en-US" sz="2400" b="0" kern="0" dirty="0">
                <a:latin typeface="黑体" pitchFamily="49" charset="-122"/>
              </a:rPr>
              <a:t>决策者</a:t>
            </a:r>
          </a:p>
        </p:txBody>
      </p:sp>
    </p:spTree>
    <p:extLst>
      <p:ext uri="{BB962C8B-B14F-4D97-AF65-F5344CB8AC3E}">
        <p14:creationId xmlns:p14="http://schemas.microsoft.com/office/powerpoint/2010/main" val="27154448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621" y="1046915"/>
            <a:ext cx="7255983" cy="464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83600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999081" y="1312501"/>
            <a:ext cx="2031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冒险型决策者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3"/>
              <p:cNvSpPr>
                <a:spLocks noChangeArrowheads="1"/>
              </p:cNvSpPr>
              <p:nvPr/>
            </p:nvSpPr>
            <p:spPr bwMode="auto">
              <a:xfrm>
                <a:off x="2682373" y="1927534"/>
                <a:ext cx="5565100" cy="5091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FontTx/>
                  <a:buNone/>
                </a:pPr>
                <a14:m>
                  <m:oMath xmlns:m="http://schemas.openxmlformats.org/officeDocument/2006/math">
                    <m:r>
                      <a:rPr kumimoji="1" lang="en-US" altLang="zh-CN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kumimoji="1" lang="en-US" altLang="zh-CN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kumimoji="1" lang="en-US" altLang="zh-CN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d>
                          <m:dPr>
                            <m:ctrlPr>
                              <a:rPr kumimoji="1" lang="en-US" altLang="zh-CN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d>
                    <m:r>
                      <a:rPr kumimoji="1" lang="en-US" altLang="zh-CN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kumimoji="1" lang="en-US" altLang="zh-CN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kumimoji="1" lang="en-US" altLang="zh-CN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kumimoji="1" lang="en-US" altLang="zh-CN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b="0" dirty="0">
                    <a:solidFill>
                      <a:schemeClr val="tx1"/>
                    </a:solidFill>
                    <a:latin typeface="黑体" panose="02010609060101010101" pitchFamily="49" charset="-122"/>
                  </a:rPr>
                  <a:t>	</a:t>
                </a:r>
                <a14:m>
                  <m:oMath xmlns:m="http://schemas.openxmlformats.org/officeDocument/2006/math">
                    <m:r>
                      <a:rPr kumimoji="1" lang="en-US" altLang="zh-CN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2≤</m:t>
                    </m:r>
                    <m:r>
                      <a:rPr kumimoji="1" lang="en-US" altLang="zh-CN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kumimoji="1" lang="en-US" altLang="zh-CN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zh-CN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kumimoji="1" lang="zh-CN" altLang="en-US" sz="2400" b="0" dirty="0">
                  <a:solidFill>
                    <a:schemeClr val="tx1"/>
                  </a:solidFill>
                  <a:latin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9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82373" y="1927534"/>
                <a:ext cx="5565100" cy="5091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3"/>
              <p:cNvSpPr>
                <a:spLocks noChangeArrowheads="1"/>
              </p:cNvSpPr>
              <p:nvPr/>
            </p:nvSpPr>
            <p:spPr bwMode="auto">
              <a:xfrm>
                <a:off x="5464923" y="2431770"/>
                <a:ext cx="3368486" cy="36933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FontTx/>
                  <a:buNone/>
                </a:pPr>
                <a:r>
                  <a:rPr kumimoji="1" lang="zh-CN" altLang="en-US" sz="1800" b="0" dirty="0">
                    <a:solidFill>
                      <a:schemeClr val="tx1"/>
                    </a:solidFill>
                    <a:latin typeface="黑体" panose="02010609060101010101" pitchFamily="49" charset="-122"/>
                  </a:rPr>
                  <a:t>即：抽奖比以概率</a:t>
                </a:r>
                <a:r>
                  <a:rPr kumimoji="1" lang="en-US" altLang="zh-CN" sz="1800" b="0" dirty="0">
                    <a:solidFill>
                      <a:schemeClr val="tx1"/>
                    </a:solidFill>
                    <a:latin typeface="黑体" panose="02010609060101010101" pitchFamily="49" charset="-122"/>
                  </a:rPr>
                  <a:t>1</a:t>
                </a:r>
                <a:r>
                  <a:rPr kumimoji="1" lang="zh-CN" altLang="en-US" sz="1800" b="0" dirty="0">
                    <a:solidFill>
                      <a:schemeClr val="tx1"/>
                    </a:solidFill>
                    <a:latin typeface="黑体" panose="02010609060101010101" pitchFamily="49" charset="-122"/>
                  </a:rPr>
                  <a:t>获得</a:t>
                </a:r>
                <a14:m>
                  <m:oMath xmlns:m="http://schemas.openxmlformats.org/officeDocument/2006/math">
                    <m:r>
                      <a:rPr kumimoji="1" lang="en-US" altLang="zh-CN" sz="1800" b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sz="1800" b="0" dirty="0">
                    <a:solidFill>
                      <a:schemeClr val="tx1"/>
                    </a:solidFill>
                    <a:latin typeface="黑体" panose="02010609060101010101" pitchFamily="49" charset="-122"/>
                  </a:rPr>
                  <a:t>好！</a:t>
                </a:r>
              </a:p>
            </p:txBody>
          </p:sp>
        </mc:Choice>
        <mc:Fallback xmlns="">
          <p:sp>
            <p:nvSpPr>
              <p:cNvPr id="15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64923" y="2431770"/>
                <a:ext cx="3368486" cy="369332"/>
              </a:xfrm>
              <a:prstGeom prst="rect">
                <a:avLst/>
              </a:prstGeom>
              <a:blipFill>
                <a:blip r:embed="rId3"/>
                <a:stretch>
                  <a:fillRect l="-1447" t="-13333" r="-542" b="-2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1999081" y="2889716"/>
            <a:ext cx="6839979" cy="1403831"/>
            <a:chOff x="752475" y="2560935"/>
            <a:chExt cx="6839980" cy="1403831"/>
          </a:xfrm>
        </p:grpSpPr>
        <p:sp>
          <p:nvSpPr>
            <p:cNvPr id="11" name="Rectangle 3"/>
            <p:cNvSpPr>
              <a:spLocks noChangeArrowheads="1"/>
            </p:cNvSpPr>
            <p:nvPr/>
          </p:nvSpPr>
          <p:spPr bwMode="auto">
            <a:xfrm>
              <a:off x="752475" y="2560935"/>
              <a:ext cx="20313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400" b="0" dirty="0">
                  <a:solidFill>
                    <a:schemeClr val="tx1"/>
                  </a:solidFill>
                  <a:latin typeface="黑体" panose="02010609060101010101" pitchFamily="49" charset="-122"/>
                </a:rPr>
                <a:t>中立型决策者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3"/>
                <p:cNvSpPr>
                  <a:spLocks noChangeArrowheads="1"/>
                </p:cNvSpPr>
                <p:nvPr/>
              </p:nvSpPr>
              <p:spPr bwMode="auto">
                <a:xfrm>
                  <a:off x="1435775" y="3111204"/>
                  <a:ext cx="5565100" cy="5091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v"/>
                    <a:defRPr sz="28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bg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1"/>
                    </a:buClr>
                    <a:buChar char="•"/>
                    <a:defRPr sz="24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>
                    <a:spcBef>
                      <a:spcPct val="50000"/>
                    </a:spcBef>
                    <a:buClrTx/>
                    <a:buFontTx/>
                    <a:buNone/>
                  </a:pPr>
                  <a14:m>
                    <m:oMath xmlns:m="http://schemas.openxmlformats.org/officeDocument/2006/math">
                      <m:r>
                        <a:rPr kumimoji="1" lang="en-US" altLang="zh-CN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kumimoji="1" lang="en-US" altLang="zh-CN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d>
                            <m:dPr>
                              <m:ctrlPr>
                                <a:rPr kumimoji="1" lang="en-US" altLang="zh-CN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r>
                        <a:rPr kumimoji="1" lang="en-US" altLang="zh-CN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zh-CN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kumimoji="1" lang="en-US" altLang="zh-CN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kumimoji="1" lang="en-US" altLang="zh-CN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kumimoji="1" lang="en-US" altLang="zh-CN" sz="2400" b="0" dirty="0">
                      <a:solidFill>
                        <a:schemeClr val="tx1"/>
                      </a:solidFill>
                      <a:latin typeface="黑体" panose="02010609060101010101" pitchFamily="49" charset="-122"/>
                    </a:rPr>
                    <a:t>	</a:t>
                  </a:r>
                  <a14:m>
                    <m:oMath xmlns:m="http://schemas.openxmlformats.org/officeDocument/2006/math">
                      <m:r>
                        <a:rPr kumimoji="1" lang="en-US" altLang="zh-CN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2≤</m:t>
                      </m:r>
                      <m:r>
                        <a:rPr kumimoji="1" lang="en-US" altLang="zh-CN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zh-CN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zh-CN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zh-CN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a14:m>
                  <a:endParaRPr kumimoji="1" lang="zh-CN" altLang="en-US" sz="2400" b="0" dirty="0">
                    <a:solidFill>
                      <a:schemeClr val="tx1"/>
                    </a:solidFill>
                    <a:latin typeface="黑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12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435775" y="3111204"/>
                  <a:ext cx="5565100" cy="50917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3"/>
                <p:cNvSpPr>
                  <a:spLocks noChangeArrowheads="1"/>
                </p:cNvSpPr>
                <p:nvPr/>
              </p:nvSpPr>
              <p:spPr bwMode="auto">
                <a:xfrm>
                  <a:off x="4218326" y="3595434"/>
                  <a:ext cx="3374129" cy="36933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v"/>
                    <a:defRPr sz="28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bg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1"/>
                    </a:buClr>
                    <a:buChar char="•"/>
                    <a:defRPr sz="24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>
                    <a:spcBef>
                      <a:spcPct val="50000"/>
                    </a:spcBef>
                    <a:buClrTx/>
                    <a:buFontTx/>
                    <a:buNone/>
                  </a:pPr>
                  <a:r>
                    <a:rPr kumimoji="1" lang="zh-CN" altLang="en-US" sz="1800" b="0" dirty="0">
                      <a:solidFill>
                        <a:schemeClr val="tx1"/>
                      </a:solidFill>
                      <a:latin typeface="黑体" panose="02010609060101010101" pitchFamily="49" charset="-122"/>
                    </a:rPr>
                    <a:t>即：抽奖和以概率</a:t>
                  </a:r>
                  <a:r>
                    <a:rPr kumimoji="1" lang="en-US" altLang="zh-CN" sz="1800" b="0" dirty="0">
                      <a:solidFill>
                        <a:schemeClr val="tx1"/>
                      </a:solidFill>
                      <a:latin typeface="黑体" panose="02010609060101010101" pitchFamily="49" charset="-122"/>
                    </a:rPr>
                    <a:t>1</a:t>
                  </a:r>
                  <a:r>
                    <a:rPr kumimoji="1" lang="zh-CN" altLang="en-US" sz="1800" b="0" dirty="0">
                      <a:solidFill>
                        <a:schemeClr val="tx1"/>
                      </a:solidFill>
                      <a:latin typeface="黑体" panose="02010609060101010101" pitchFamily="49" charset="-122"/>
                    </a:rPr>
                    <a:t>获得</a:t>
                  </a:r>
                  <a14:m>
                    <m:oMath xmlns:m="http://schemas.openxmlformats.org/officeDocument/2006/math">
                      <m:r>
                        <a:rPr kumimoji="1" lang="en-US" altLang="zh-CN" sz="1800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18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zh-CN" altLang="en-US" sz="18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等价</m:t>
                      </m:r>
                    </m:oMath>
                  </a14:m>
                  <a:endParaRPr kumimoji="1" lang="zh-CN" altLang="en-US" sz="1800" b="0" dirty="0">
                    <a:solidFill>
                      <a:schemeClr val="tx1"/>
                    </a:solidFill>
                    <a:latin typeface="黑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16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18326" y="3595434"/>
                  <a:ext cx="3374129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444" t="-13333" b="-2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组合 2"/>
          <p:cNvGrpSpPr/>
          <p:nvPr/>
        </p:nvGrpSpPr>
        <p:grpSpPr>
          <a:xfrm>
            <a:off x="1999073" y="4324398"/>
            <a:ext cx="6834338" cy="1499797"/>
            <a:chOff x="752475" y="3995619"/>
            <a:chExt cx="6834337" cy="1499795"/>
          </a:xfrm>
        </p:grpSpPr>
        <p:sp>
          <p:nvSpPr>
            <p:cNvPr id="13" name="Rectangle 3"/>
            <p:cNvSpPr>
              <a:spLocks noChangeArrowheads="1"/>
            </p:cNvSpPr>
            <p:nvPr/>
          </p:nvSpPr>
          <p:spPr bwMode="auto">
            <a:xfrm>
              <a:off x="752475" y="3995619"/>
              <a:ext cx="2031325" cy="461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400" b="0" dirty="0">
                  <a:solidFill>
                    <a:schemeClr val="tx1"/>
                  </a:solidFill>
                  <a:latin typeface="黑体" panose="02010609060101010101" pitchFamily="49" charset="-122"/>
                </a:rPr>
                <a:t>保守型决策者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3"/>
                <p:cNvSpPr>
                  <a:spLocks noChangeArrowheads="1"/>
                </p:cNvSpPr>
                <p:nvPr/>
              </p:nvSpPr>
              <p:spPr bwMode="auto">
                <a:xfrm>
                  <a:off x="1435775" y="4536635"/>
                  <a:ext cx="5565100" cy="5091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v"/>
                    <a:defRPr sz="28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bg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1"/>
                    </a:buClr>
                    <a:buChar char="•"/>
                    <a:defRPr sz="24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>
                    <a:spcBef>
                      <a:spcPct val="50000"/>
                    </a:spcBef>
                    <a:buClrTx/>
                    <a:buFontTx/>
                    <a:buNone/>
                  </a:pPr>
                  <a14:m>
                    <m:oMath xmlns:m="http://schemas.openxmlformats.org/officeDocument/2006/math">
                      <m:r>
                        <a:rPr kumimoji="1" lang="en-US" altLang="zh-CN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kumimoji="1" lang="en-US" altLang="zh-CN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d>
                            <m:dPr>
                              <m:ctrlPr>
                                <a:rPr kumimoji="1" lang="en-US" altLang="zh-CN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r>
                        <a:rPr kumimoji="1" lang="en-US" altLang="zh-CN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kumimoji="1" lang="en-US" altLang="zh-CN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zh-CN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kumimoji="1" lang="en-US" altLang="zh-CN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kumimoji="1" lang="en-US" altLang="zh-CN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kumimoji="1" lang="en-US" altLang="zh-CN" sz="2400" b="0" dirty="0">
                      <a:solidFill>
                        <a:schemeClr val="tx1"/>
                      </a:solidFill>
                      <a:latin typeface="黑体" panose="02010609060101010101" pitchFamily="49" charset="-122"/>
                    </a:rPr>
                    <a:t>	</a:t>
                  </a:r>
                  <a14:m>
                    <m:oMath xmlns:m="http://schemas.openxmlformats.org/officeDocument/2006/math">
                      <m:r>
                        <a:rPr kumimoji="1" lang="en-US" altLang="zh-CN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2≤</m:t>
                      </m:r>
                      <m:r>
                        <a:rPr kumimoji="1" lang="en-US" altLang="zh-CN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zh-CN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zh-CN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zh-CN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a14:m>
                  <a:endParaRPr kumimoji="1" lang="zh-CN" altLang="en-US" sz="2400" b="0" dirty="0">
                    <a:solidFill>
                      <a:schemeClr val="tx1"/>
                    </a:solidFill>
                    <a:latin typeface="黑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1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435775" y="4536635"/>
                  <a:ext cx="5565100" cy="5091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3"/>
                <p:cNvSpPr>
                  <a:spLocks noChangeArrowheads="1"/>
                </p:cNvSpPr>
                <p:nvPr/>
              </p:nvSpPr>
              <p:spPr bwMode="auto">
                <a:xfrm>
                  <a:off x="4218326" y="5126082"/>
                  <a:ext cx="3368486" cy="36933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v"/>
                    <a:defRPr sz="28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bg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1"/>
                    </a:buClr>
                    <a:buChar char="•"/>
                    <a:defRPr sz="24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>
                    <a:spcBef>
                      <a:spcPct val="50000"/>
                    </a:spcBef>
                    <a:buClrTx/>
                    <a:buFontTx/>
                    <a:buNone/>
                  </a:pPr>
                  <a:r>
                    <a:rPr kumimoji="1" lang="zh-CN" altLang="en-US" sz="1800" b="0" dirty="0">
                      <a:solidFill>
                        <a:schemeClr val="tx1"/>
                      </a:solidFill>
                      <a:latin typeface="黑体" panose="02010609060101010101" pitchFamily="49" charset="-122"/>
                    </a:rPr>
                    <a:t>即：抽奖比以概率</a:t>
                  </a:r>
                  <a:r>
                    <a:rPr kumimoji="1" lang="en-US" altLang="zh-CN" sz="1800" b="0" dirty="0">
                      <a:solidFill>
                        <a:schemeClr val="tx1"/>
                      </a:solidFill>
                      <a:latin typeface="黑体" panose="02010609060101010101" pitchFamily="49" charset="-122"/>
                    </a:rPr>
                    <a:t>1</a:t>
                  </a:r>
                  <a:r>
                    <a:rPr kumimoji="1" lang="zh-CN" altLang="en-US" sz="1800" b="0" dirty="0">
                      <a:solidFill>
                        <a:schemeClr val="tx1"/>
                      </a:solidFill>
                      <a:latin typeface="黑体" panose="02010609060101010101" pitchFamily="49" charset="-122"/>
                    </a:rPr>
                    <a:t>获得</a:t>
                  </a:r>
                  <a14:m>
                    <m:oMath xmlns:m="http://schemas.openxmlformats.org/officeDocument/2006/math">
                      <m:r>
                        <a:rPr kumimoji="1" lang="en-US" altLang="zh-CN" sz="1800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18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zh-CN" altLang="en-US" sz="18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差！</m:t>
                      </m:r>
                    </m:oMath>
                  </a14:m>
                  <a:endParaRPr kumimoji="1" lang="zh-CN" altLang="en-US" sz="1800" b="0" dirty="0">
                    <a:solidFill>
                      <a:schemeClr val="tx1"/>
                    </a:solidFill>
                    <a:latin typeface="黑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17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18326" y="5126082"/>
                  <a:ext cx="3368486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447" t="-13333" b="-2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3"/>
              <p:cNvSpPr>
                <a:spLocks noChangeArrowheads="1"/>
              </p:cNvSpPr>
              <p:nvPr/>
            </p:nvSpPr>
            <p:spPr bwMode="auto">
              <a:xfrm>
                <a:off x="5333660" y="1220169"/>
                <a:ext cx="4058900" cy="64633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FontTx/>
                  <a:buNone/>
                </a:pPr>
                <a:r>
                  <a:rPr kumimoji="1" lang="zh-CN" altLang="en-US" sz="1800" b="0" dirty="0">
                    <a:solidFill>
                      <a:schemeClr val="tx1"/>
                    </a:solidFill>
                    <a:latin typeface="黑体" panose="02010609060101010101" pitchFamily="49" charset="-122"/>
                  </a:rPr>
                  <a:t>如果某个决策者认为</a:t>
                </a:r>
                <a:r>
                  <a:rPr kumimoji="1" lang="zh-CN" altLang="en-US" sz="1800" b="0" dirty="0">
                    <a:solidFill>
                      <a:srgbClr val="FF0000"/>
                    </a:solidFill>
                    <a:latin typeface="黑体" panose="02010609060101010101" pitchFamily="49" charset="-122"/>
                  </a:rPr>
                  <a:t>抽奖比以概率</a:t>
                </a:r>
                <a:r>
                  <a:rPr kumimoji="1" lang="en-US" altLang="zh-CN" sz="1800" b="0" dirty="0">
                    <a:solidFill>
                      <a:srgbClr val="FF0000"/>
                    </a:solidFill>
                    <a:latin typeface="黑体" panose="02010609060101010101" pitchFamily="49" charset="-122"/>
                  </a:rPr>
                  <a:t>1</a:t>
                </a:r>
                <a:r>
                  <a:rPr kumimoji="1" lang="zh-CN" altLang="en-US" sz="1800" b="0" dirty="0">
                    <a:solidFill>
                      <a:srgbClr val="FF0000"/>
                    </a:solidFill>
                    <a:latin typeface="黑体" panose="02010609060101010101" pitchFamily="49" charset="-122"/>
                  </a:rPr>
                  <a:t>获得</a:t>
                </a:r>
                <a14:m>
                  <m:oMath xmlns:m="http://schemas.openxmlformats.org/officeDocument/2006/math">
                    <m:r>
                      <a:rPr kumimoji="1" lang="en-US" altLang="zh-CN" sz="1800" b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sz="1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sz="18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sz="1800" b="0" dirty="0">
                    <a:solidFill>
                      <a:schemeClr val="tx1"/>
                    </a:solidFill>
                    <a:latin typeface="黑体" panose="02010609060101010101" pitchFamily="49" charset="-122"/>
                  </a:rPr>
                  <a:t>好，称其为</a:t>
                </a:r>
                <a:r>
                  <a:rPr kumimoji="1" lang="zh-CN" altLang="en-US" sz="1800" b="0" dirty="0">
                    <a:solidFill>
                      <a:srgbClr val="FF0000"/>
                    </a:solidFill>
                    <a:latin typeface="黑体" panose="02010609060101010101" pitchFamily="49" charset="-122"/>
                  </a:rPr>
                  <a:t>冒险型</a:t>
                </a:r>
                <a:r>
                  <a:rPr kumimoji="1" lang="zh-CN" altLang="en-US" sz="1800" b="0" dirty="0">
                    <a:solidFill>
                      <a:schemeClr val="tx1"/>
                    </a:solidFill>
                    <a:latin typeface="黑体" panose="02010609060101010101" pitchFamily="49" charset="-122"/>
                  </a:rPr>
                  <a:t>决策者</a:t>
                </a:r>
              </a:p>
            </p:txBody>
          </p:sp>
        </mc:Choice>
        <mc:Fallback xmlns="">
          <p:sp>
            <p:nvSpPr>
              <p:cNvPr id="18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3660" y="1220169"/>
                <a:ext cx="4058900" cy="646331"/>
              </a:xfrm>
              <a:prstGeom prst="rect">
                <a:avLst/>
              </a:prstGeom>
              <a:blipFill>
                <a:blip r:embed="rId8"/>
                <a:stretch>
                  <a:fillRect l="-1351" t="-4717" b="-122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344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3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040" y="1170734"/>
            <a:ext cx="6734735" cy="4515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008651" y="3216804"/>
            <a:ext cx="2192000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冒险型决策者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3008651" y="4100890"/>
            <a:ext cx="2192000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中立型决策者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3008651" y="4983108"/>
            <a:ext cx="2192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保守型决策者</a:t>
            </a:r>
          </a:p>
        </p:txBody>
      </p:sp>
    </p:spTree>
    <p:extLst>
      <p:ext uri="{BB962C8B-B14F-4D97-AF65-F5344CB8AC3E}">
        <p14:creationId xmlns:p14="http://schemas.microsoft.com/office/powerpoint/2010/main" val="14410578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2657475" y="982117"/>
            <a:ext cx="2190744" cy="41380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01"/>
          <a:stretch/>
        </p:blipFill>
        <p:spPr bwMode="auto">
          <a:xfrm>
            <a:off x="2176445" y="1499681"/>
            <a:ext cx="7338176" cy="382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850067" y="5458463"/>
            <a:ext cx="44935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rgbClr val="7030A0"/>
                </a:solidFill>
                <a:latin typeface="黑体" panose="02010609060101010101" pitchFamily="49" charset="-122"/>
              </a:rPr>
              <a:t>不同类型决策者对钱的效用曲线</a:t>
            </a:r>
          </a:p>
        </p:txBody>
      </p:sp>
    </p:spTree>
    <p:extLst>
      <p:ext uri="{BB962C8B-B14F-4D97-AF65-F5344CB8AC3E}">
        <p14:creationId xmlns:p14="http://schemas.microsoft.com/office/powerpoint/2010/main" val="33934744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871616" y="945031"/>
            <a:ext cx="3567787" cy="2554546"/>
            <a:chOff x="5347614" y="945031"/>
            <a:chExt cx="3567786" cy="2554545"/>
          </a:xfrm>
        </p:grpSpPr>
        <p:sp>
          <p:nvSpPr>
            <p:cNvPr id="152" name="Rectangle 3"/>
            <p:cNvSpPr>
              <a:spLocks noChangeArrowheads="1"/>
            </p:cNvSpPr>
            <p:nvPr/>
          </p:nvSpPr>
          <p:spPr bwMode="auto">
            <a:xfrm>
              <a:off x="5347614" y="945031"/>
              <a:ext cx="204094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400" dirty="0">
                  <a:solidFill>
                    <a:srgbClr val="7030A0"/>
                  </a:solidFill>
                  <a:latin typeface="黑体" panose="02010609060101010101" pitchFamily="49" charset="-122"/>
                </a:rPr>
                <a:t>进一步的解释</a:t>
              </a:r>
            </a:p>
          </p:txBody>
        </p:sp>
        <p:sp>
          <p:nvSpPr>
            <p:cNvPr id="153" name="Rectangle 3"/>
            <p:cNvSpPr>
              <a:spLocks noChangeArrowheads="1"/>
            </p:cNvSpPr>
            <p:nvPr/>
          </p:nvSpPr>
          <p:spPr bwMode="auto">
            <a:xfrm>
              <a:off x="5347614" y="1406696"/>
              <a:ext cx="3567786" cy="209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000" b="0" dirty="0">
                  <a:solidFill>
                    <a:schemeClr val="tx1"/>
                  </a:solidFill>
                  <a:latin typeface="黑体" panose="02010609060101010101" pitchFamily="49" charset="-122"/>
                </a:rPr>
                <a:t>若后果为</a:t>
              </a:r>
              <a:r>
                <a:rPr kumimoji="1" lang="en-US" altLang="zh-CN" sz="2000" b="0" dirty="0">
                  <a:solidFill>
                    <a:schemeClr val="tx1"/>
                  </a:solidFill>
                  <a:latin typeface="黑体" panose="02010609060101010101" pitchFamily="49" charset="-122"/>
                </a:rPr>
                <a:t>0</a:t>
              </a:r>
              <a:r>
                <a:rPr kumimoji="1" lang="zh-CN" altLang="en-US" sz="2000" b="0" dirty="0">
                  <a:solidFill>
                    <a:schemeClr val="tx1"/>
                  </a:solidFill>
                  <a:latin typeface="黑体" panose="02010609060101010101" pitchFamily="49" charset="-122"/>
                </a:rPr>
                <a:t>时的效用值为</a:t>
              </a:r>
              <a:r>
                <a:rPr kumimoji="1" lang="en-US" altLang="zh-CN" sz="2000" b="0" dirty="0">
                  <a:solidFill>
                    <a:schemeClr val="tx1"/>
                  </a:solidFill>
                  <a:latin typeface="黑体" panose="02010609060101010101" pitchFamily="49" charset="-122"/>
                </a:rPr>
                <a:t>0</a:t>
              </a:r>
              <a:r>
                <a:rPr kumimoji="1" lang="zh-CN" altLang="en-US" sz="2000" b="0" dirty="0">
                  <a:solidFill>
                    <a:schemeClr val="tx1"/>
                  </a:solidFill>
                  <a:latin typeface="黑体" panose="02010609060101010101" pitchFamily="49" charset="-122"/>
                </a:rPr>
                <a:t>，确定性后果</a:t>
              </a:r>
              <a:r>
                <a:rPr kumimoji="1" lang="en-US" altLang="zh-CN" sz="2000" b="0" dirty="0">
                  <a:solidFill>
                    <a:schemeClr val="tx1"/>
                  </a:solidFill>
                  <a:latin typeface="黑体" panose="02010609060101010101" pitchFamily="49" charset="-122"/>
                </a:rPr>
                <a:t>2500</a:t>
              </a:r>
              <a:r>
                <a:rPr kumimoji="1" lang="zh-CN" altLang="en-US" sz="2000" b="0" dirty="0">
                  <a:solidFill>
                    <a:schemeClr val="tx1"/>
                  </a:solidFill>
                  <a:latin typeface="黑体" panose="02010609060101010101" pitchFamily="49" charset="-122"/>
                </a:rPr>
                <a:t>的效用值为</a:t>
              </a:r>
              <a:r>
                <a:rPr kumimoji="1" lang="en-US" altLang="zh-CN" sz="2000" b="0" dirty="0">
                  <a:solidFill>
                    <a:schemeClr val="tx1"/>
                  </a:solidFill>
                  <a:latin typeface="黑体" panose="02010609060101010101" pitchFamily="49" charset="-122"/>
                </a:rPr>
                <a:t>1</a:t>
              </a:r>
              <a:r>
                <a:rPr kumimoji="1" lang="zh-CN" altLang="en-US" sz="2000" b="0" dirty="0">
                  <a:solidFill>
                    <a:schemeClr val="tx1"/>
                  </a:solidFill>
                  <a:latin typeface="黑体" panose="02010609060101010101" pitchFamily="49" charset="-122"/>
                </a:rPr>
                <a:t>，即：</a:t>
              </a:r>
              <a:r>
                <a:rPr kumimoji="1" lang="en-US" altLang="zh-CN" sz="2000" b="0" dirty="0">
                  <a:solidFill>
                    <a:schemeClr val="tx1"/>
                  </a:solidFill>
                  <a:latin typeface="黑体" panose="02010609060101010101" pitchFamily="49" charset="-122"/>
                </a:rPr>
                <a:t>v(2500)=1.0</a:t>
              </a:r>
              <a:r>
                <a:rPr kumimoji="1" lang="zh-CN" altLang="en-US" sz="2000" b="0" dirty="0">
                  <a:solidFill>
                    <a:schemeClr val="tx1"/>
                  </a:solidFill>
                  <a:latin typeface="黑体" panose="02010609060101010101" pitchFamily="49" charset="-122"/>
                </a:rPr>
                <a:t>。</a:t>
              </a:r>
            </a:p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000" b="0" dirty="0">
                  <a:solidFill>
                    <a:schemeClr val="tx1"/>
                  </a:solidFill>
                  <a:latin typeface="黑体" panose="02010609060101010101" pitchFamily="49" charset="-122"/>
                </a:rPr>
                <a:t>如果决策人选择抽奖</a:t>
              </a:r>
              <a:r>
                <a:rPr kumimoji="1" lang="en-US" altLang="zh-CN" sz="2000" b="0" dirty="0">
                  <a:solidFill>
                    <a:schemeClr val="tx1"/>
                  </a:solidFill>
                  <a:latin typeface="黑体" panose="02010609060101010101" pitchFamily="49" charset="-122"/>
                </a:rPr>
                <a:t>(a2)</a:t>
              </a:r>
              <a:r>
                <a:rPr kumimoji="1" lang="zh-CN" altLang="en-US" sz="2000" b="0" dirty="0">
                  <a:solidFill>
                    <a:schemeClr val="tx1"/>
                  </a:solidFill>
                  <a:latin typeface="黑体" panose="02010609060101010101" pitchFamily="49" charset="-122"/>
                </a:rPr>
                <a:t>，抽奖后果的期望值为</a:t>
              </a:r>
              <a:r>
                <a:rPr kumimoji="1" lang="en-US" altLang="zh-CN" sz="2000" b="0" dirty="0">
                  <a:solidFill>
                    <a:schemeClr val="tx1"/>
                  </a:solidFill>
                  <a:latin typeface="黑体" panose="02010609060101010101" pitchFamily="49" charset="-122"/>
                </a:rPr>
                <a:t>1250</a:t>
              </a:r>
              <a:r>
                <a:rPr kumimoji="1" lang="zh-CN" altLang="en-US" sz="2000" b="0" dirty="0">
                  <a:solidFill>
                    <a:schemeClr val="tx1"/>
                  </a:solidFill>
                  <a:latin typeface="黑体" panose="02010609060101010101" pitchFamily="49" charset="-122"/>
                </a:rPr>
                <a:t>，期望效用</a:t>
              </a:r>
              <a:r>
                <a:rPr kumimoji="1" lang="en-US" altLang="zh-CN" sz="2000" b="0" dirty="0" err="1">
                  <a:solidFill>
                    <a:schemeClr val="tx1"/>
                  </a:solidFill>
                  <a:latin typeface="黑体" panose="02010609060101010101" pitchFamily="49" charset="-122"/>
                </a:rPr>
                <a:t>Eu</a:t>
              </a:r>
              <a:r>
                <a:rPr kumimoji="1" lang="en-US" altLang="zh-CN" sz="2000" b="0" dirty="0">
                  <a:solidFill>
                    <a:schemeClr val="tx1"/>
                  </a:solidFill>
                  <a:latin typeface="黑体" panose="02010609060101010101" pitchFamily="49" charset="-122"/>
                </a:rPr>
                <a:t>(a2)=0.5</a:t>
              </a:r>
              <a:r>
                <a:rPr kumimoji="1" lang="zh-CN" altLang="en-US" sz="2000" b="0" dirty="0">
                  <a:solidFill>
                    <a:schemeClr val="tx1"/>
                  </a:solidFill>
                  <a:latin typeface="黑体" panose="02010609060101010101" pitchFamily="49" charset="-122"/>
                </a:rPr>
                <a:t>。</a:t>
              </a:r>
            </a:p>
          </p:txBody>
        </p:sp>
      </p:grpSp>
      <p:sp>
        <p:nvSpPr>
          <p:cNvPr id="154" name="Text Box 3"/>
          <p:cNvSpPr txBox="1">
            <a:spLocks noChangeArrowheads="1"/>
          </p:cNvSpPr>
          <p:nvPr/>
        </p:nvSpPr>
        <p:spPr bwMode="auto">
          <a:xfrm>
            <a:off x="1984107" y="4386740"/>
            <a:ext cx="3429000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 dirty="0">
                <a:solidFill>
                  <a:srgbClr val="000000"/>
                </a:solidFill>
                <a:ea typeface="宋体" panose="02010600030101010101" pitchFamily="2" charset="-122"/>
              </a:rPr>
              <a:t>如果决策者认为它与确定性后果相当，则表明该决策者在该区间内的效用函数为线性</a:t>
            </a:r>
            <a:r>
              <a:rPr lang="en-US" altLang="zh-CN" sz="2000" dirty="0">
                <a:solidFill>
                  <a:srgbClr val="000000"/>
                </a:solidFill>
                <a:ea typeface="宋体" panose="02010600030101010101" pitchFamily="2" charset="-122"/>
              </a:rPr>
              <a:t>——</a:t>
            </a:r>
            <a:r>
              <a:rPr lang="zh-CN" altLang="en-US" sz="2000" dirty="0">
                <a:solidFill>
                  <a:srgbClr val="000000"/>
                </a:solidFill>
                <a:ea typeface="宋体" panose="02010600030101010101" pitchFamily="2" charset="-122"/>
              </a:rPr>
              <a:t>即风险态度为</a:t>
            </a:r>
            <a:r>
              <a:rPr lang="zh-CN" altLang="en-US" sz="2000" dirty="0">
                <a:solidFill>
                  <a:srgbClr val="FF0000"/>
                </a:solidFill>
                <a:ea typeface="宋体" panose="02010600030101010101" pitchFamily="2" charset="-122"/>
              </a:rPr>
              <a:t>中立</a:t>
            </a:r>
            <a:r>
              <a:rPr lang="zh-CN" altLang="en-US" sz="2000" dirty="0">
                <a:solidFill>
                  <a:srgbClr val="000000"/>
                </a:solidFill>
                <a:ea typeface="宋体" panose="02010600030101010101" pitchFamily="2" charset="-122"/>
              </a:rPr>
              <a:t>。</a:t>
            </a:r>
          </a:p>
        </p:txBody>
      </p:sp>
      <p:sp>
        <p:nvSpPr>
          <p:cNvPr id="156" name="Text Box 4"/>
          <p:cNvSpPr txBox="1">
            <a:spLocks noChangeArrowheads="1"/>
          </p:cNvSpPr>
          <p:nvPr/>
        </p:nvSpPr>
        <p:spPr bwMode="auto">
          <a:xfrm>
            <a:off x="6329892" y="4312037"/>
            <a:ext cx="4252490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 dirty="0">
                <a:solidFill>
                  <a:srgbClr val="000000"/>
                </a:solidFill>
                <a:ea typeface="宋体" panose="02010600030101010101" pitchFamily="2" charset="-122"/>
              </a:rPr>
              <a:t>如果决策人厌恶风险（</a:t>
            </a:r>
            <a:r>
              <a:rPr lang="zh-CN" altLang="en-US" sz="2000" dirty="0">
                <a:solidFill>
                  <a:srgbClr val="FF0000"/>
                </a:solidFill>
                <a:ea typeface="宋体" panose="02010600030101010101" pitchFamily="2" charset="-122"/>
              </a:rPr>
              <a:t>保守</a:t>
            </a:r>
            <a:r>
              <a:rPr lang="zh-CN" altLang="en-US" sz="2000" dirty="0">
                <a:solidFill>
                  <a:srgbClr val="000000"/>
                </a:solidFill>
                <a:ea typeface="宋体" panose="02010600030101010101" pitchFamily="2" charset="-122"/>
              </a:rPr>
              <a:t>），会认为抽奖后果的确定当量小于</a:t>
            </a:r>
            <a:r>
              <a:rPr lang="en-US" altLang="zh-CN" sz="2000" dirty="0">
                <a:solidFill>
                  <a:srgbClr val="000000"/>
                </a:solidFill>
                <a:ea typeface="宋体" panose="02010600030101010101" pitchFamily="2" charset="-122"/>
              </a:rPr>
              <a:t>1250</a:t>
            </a:r>
            <a:r>
              <a:rPr lang="zh-CN" altLang="en-US" sz="2000" dirty="0">
                <a:solidFill>
                  <a:srgbClr val="000000"/>
                </a:solidFill>
                <a:ea typeface="宋体" panose="02010600030101010101" pitchFamily="2" charset="-122"/>
              </a:rPr>
              <a:t>，比如</a:t>
            </a:r>
            <a:r>
              <a:rPr lang="en-US" altLang="zh-CN" sz="2000" dirty="0">
                <a:solidFill>
                  <a:srgbClr val="000000"/>
                </a:solidFill>
                <a:ea typeface="宋体" panose="02010600030101010101" pitchFamily="2" charset="-122"/>
              </a:rPr>
              <a:t>450</a:t>
            </a:r>
            <a:r>
              <a:rPr lang="zh-CN" altLang="en-US" sz="2000" dirty="0">
                <a:solidFill>
                  <a:srgbClr val="000000"/>
                </a:solidFill>
                <a:ea typeface="宋体" panose="02010600030101010101" pitchFamily="2" charset="-122"/>
              </a:rPr>
              <a:t>，则效用函数曲线上效用值等于</a:t>
            </a:r>
            <a:r>
              <a:rPr lang="en-US" altLang="zh-CN" sz="2000" dirty="0">
                <a:solidFill>
                  <a:srgbClr val="000000"/>
                </a:solidFill>
                <a:ea typeface="宋体" panose="02010600030101010101" pitchFamily="2" charset="-122"/>
              </a:rPr>
              <a:t>0.5</a:t>
            </a:r>
            <a:r>
              <a:rPr lang="zh-CN" altLang="en-US" sz="2000" dirty="0">
                <a:solidFill>
                  <a:srgbClr val="000000"/>
                </a:solidFill>
                <a:ea typeface="宋体" panose="02010600030101010101" pitchFamily="2" charset="-122"/>
              </a:rPr>
              <a:t>的点必定从</a:t>
            </a:r>
            <a:r>
              <a:rPr lang="en-US" altLang="zh-CN" sz="2000" dirty="0">
                <a:solidFill>
                  <a:srgbClr val="000000"/>
                </a:solidFill>
                <a:ea typeface="宋体" panose="02010600030101010101" pitchFamily="2" charset="-122"/>
              </a:rPr>
              <a:t>1250</a:t>
            </a:r>
            <a:r>
              <a:rPr lang="zh-CN" altLang="en-US" sz="2000" dirty="0">
                <a:solidFill>
                  <a:srgbClr val="FF0000"/>
                </a:solidFill>
                <a:ea typeface="宋体" panose="02010600030101010101" pitchFamily="2" charset="-122"/>
              </a:rPr>
              <a:t>向左移动</a:t>
            </a:r>
            <a:r>
              <a:rPr lang="zh-CN" altLang="en-US" sz="2000" dirty="0">
                <a:solidFill>
                  <a:srgbClr val="000000"/>
                </a:solidFill>
                <a:ea typeface="宋体" panose="02010600030101010101" pitchFamily="2" charset="-122"/>
              </a:rPr>
              <a:t>。</a:t>
            </a:r>
          </a:p>
        </p:txBody>
      </p:sp>
      <p:sp>
        <p:nvSpPr>
          <p:cNvPr id="158" name="Text Box 8"/>
          <p:cNvSpPr txBox="1">
            <a:spLocks noChangeArrowheads="1"/>
          </p:cNvSpPr>
          <p:nvPr/>
        </p:nvSpPr>
        <p:spPr bwMode="auto">
          <a:xfrm>
            <a:off x="2718994" y="5842949"/>
            <a:ext cx="2343809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 dirty="0">
                <a:solidFill>
                  <a:srgbClr val="FF0000"/>
                </a:solidFill>
                <a:ea typeface="宋体" panose="02010600030101010101" pitchFamily="2" charset="-122"/>
              </a:rPr>
              <a:t>冒险</a:t>
            </a:r>
            <a:r>
              <a:rPr lang="en-US" altLang="zh-CN" sz="2000" dirty="0">
                <a:solidFill>
                  <a:srgbClr val="FF0000"/>
                </a:solidFill>
                <a:ea typeface="宋体" panose="02010600030101010101" pitchFamily="2" charset="-122"/>
              </a:rPr>
              <a:t>——</a:t>
            </a:r>
            <a:r>
              <a:rPr lang="zh-CN" altLang="en-US" sz="2000" dirty="0">
                <a:solidFill>
                  <a:srgbClr val="FF0000"/>
                </a:solidFill>
                <a:ea typeface="宋体" panose="02010600030101010101" pitchFamily="2" charset="-122"/>
              </a:rPr>
              <a:t>向右移动</a:t>
            </a:r>
            <a:endParaRPr lang="zh-CN" altLang="en-US" sz="20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57" name="灯片编号占位符 5">
            <a:extLst>
              <a:ext uri="{FF2B5EF4-FFF2-40B4-BE49-F238E27FC236}">
                <a16:creationId xmlns:a16="http://schemas.microsoft.com/office/drawing/2014/main" id="{9B298D06-77C8-4F22-905F-67DF9239AEA7}"/>
              </a:ext>
            </a:extLst>
          </p:cNvPr>
          <p:cNvSpPr txBox="1">
            <a:spLocks/>
          </p:cNvSpPr>
          <p:nvPr/>
        </p:nvSpPr>
        <p:spPr>
          <a:xfrm>
            <a:off x="4321535" y="6449001"/>
            <a:ext cx="50260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2410F8-5038-4D67-BFCB-CC041677B2F5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6072C0F7-3D82-41BC-9BB2-816732AB5A7A}"/>
              </a:ext>
            </a:extLst>
          </p:cNvPr>
          <p:cNvCxnSpPr>
            <a:cxnSpLocks/>
          </p:cNvCxnSpPr>
          <p:nvPr/>
        </p:nvCxnSpPr>
        <p:spPr>
          <a:xfrm>
            <a:off x="3152779" y="507952"/>
            <a:ext cx="3667125" cy="0"/>
          </a:xfrm>
          <a:prstGeom prst="line">
            <a:avLst/>
          </a:prstGeom>
          <a:ln w="76200">
            <a:solidFill>
              <a:srgbClr val="7030A0">
                <a:alpha val="60000"/>
              </a:srgb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Line 6">
            <a:extLst>
              <a:ext uri="{FF2B5EF4-FFF2-40B4-BE49-F238E27FC236}">
                <a16:creationId xmlns:a16="http://schemas.microsoft.com/office/drawing/2014/main" id="{94D34276-692D-44EF-8300-CDF0F26A4E9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33342" y="2882369"/>
            <a:ext cx="0" cy="100806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000" b="1">
              <a:solidFill>
                <a:srgbClr val="B1E2FB"/>
              </a:solidFill>
              <a:ea typeface="黑体" panose="02010609060101010101" pitchFamily="49" charset="-122"/>
            </a:endParaRPr>
          </a:p>
        </p:txBody>
      </p:sp>
      <p:sp>
        <p:nvSpPr>
          <p:cNvPr id="61" name="Line 7">
            <a:extLst>
              <a:ext uri="{FF2B5EF4-FFF2-40B4-BE49-F238E27FC236}">
                <a16:creationId xmlns:a16="http://schemas.microsoft.com/office/drawing/2014/main" id="{21EA616B-BBE9-4AC4-827B-E021392F5FF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33342" y="2882369"/>
            <a:ext cx="0" cy="1008063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000" b="1">
              <a:solidFill>
                <a:srgbClr val="B1E2FB"/>
              </a:solidFill>
              <a:ea typeface="黑体" panose="02010609060101010101" pitchFamily="49" charset="-122"/>
            </a:endParaRPr>
          </a:p>
        </p:txBody>
      </p:sp>
      <p:sp>
        <p:nvSpPr>
          <p:cNvPr id="62" name="Line 9">
            <a:extLst>
              <a:ext uri="{FF2B5EF4-FFF2-40B4-BE49-F238E27FC236}">
                <a16:creationId xmlns:a16="http://schemas.microsoft.com/office/drawing/2014/main" id="{57ACB5A1-882E-4615-96B2-AD896A68E5C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33346" y="2882365"/>
            <a:ext cx="790575" cy="0"/>
          </a:xfrm>
          <a:prstGeom prst="line">
            <a:avLst/>
          </a:prstGeom>
          <a:noFill/>
          <a:ln w="28575">
            <a:solidFill>
              <a:srgbClr val="00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000" b="1" kern="0">
              <a:solidFill>
                <a:srgbClr val="B1E2FB"/>
              </a:solidFill>
              <a:ea typeface="黑体" panose="02010609060101010101" pitchFamily="49" charset="-122"/>
            </a:endParaRPr>
          </a:p>
        </p:txBody>
      </p:sp>
      <p:sp>
        <p:nvSpPr>
          <p:cNvPr id="63" name="Text Box 10">
            <a:extLst>
              <a:ext uri="{FF2B5EF4-FFF2-40B4-BE49-F238E27FC236}">
                <a16:creationId xmlns:a16="http://schemas.microsoft.com/office/drawing/2014/main" id="{D11E9384-6BA6-4833-AA6E-C19D646258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0817" y="3890428"/>
            <a:ext cx="6477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  <a:buClrTx/>
              <a:buNone/>
            </a:pPr>
            <a:r>
              <a:rPr lang="en-US" altLang="zh-CN" sz="1800" b="0">
                <a:solidFill>
                  <a:schemeClr val="tx1"/>
                </a:solidFill>
                <a:ea typeface="宋体" panose="02010600030101010101" pitchFamily="2" charset="-122"/>
              </a:rPr>
              <a:t>450</a:t>
            </a:r>
          </a:p>
        </p:txBody>
      </p:sp>
      <p:sp>
        <p:nvSpPr>
          <p:cNvPr id="64" name="Text Box 11">
            <a:extLst>
              <a:ext uri="{FF2B5EF4-FFF2-40B4-BE49-F238E27FC236}">
                <a16:creationId xmlns:a16="http://schemas.microsoft.com/office/drawing/2014/main" id="{AA6A978D-41EE-44DF-A3F9-A9620EACD4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2117" y="3890428"/>
            <a:ext cx="863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  <a:buClr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1800</a:t>
            </a:r>
          </a:p>
        </p:txBody>
      </p:sp>
      <p:grpSp>
        <p:nvGrpSpPr>
          <p:cNvPr id="65" name="Group 12">
            <a:extLst>
              <a:ext uri="{FF2B5EF4-FFF2-40B4-BE49-F238E27FC236}">
                <a16:creationId xmlns:a16="http://schemas.microsoft.com/office/drawing/2014/main" id="{70942177-79B9-4126-BD70-B788894BA202}"/>
              </a:ext>
            </a:extLst>
          </p:cNvPr>
          <p:cNvGrpSpPr>
            <a:grpSpLocks/>
          </p:cNvGrpSpPr>
          <p:nvPr/>
        </p:nvGrpSpPr>
        <p:grpSpPr bwMode="auto">
          <a:xfrm>
            <a:off x="209280" y="697969"/>
            <a:ext cx="4994276" cy="3559175"/>
            <a:chOff x="335" y="240"/>
            <a:chExt cx="3146" cy="2242"/>
          </a:xfrm>
        </p:grpSpPr>
        <p:grpSp>
          <p:nvGrpSpPr>
            <p:cNvPr id="66" name="Group 13">
              <a:extLst>
                <a:ext uri="{FF2B5EF4-FFF2-40B4-BE49-F238E27FC236}">
                  <a16:creationId xmlns:a16="http://schemas.microsoft.com/office/drawing/2014/main" id="{C1D8597E-7D6C-4580-88D9-C489E1FD63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" y="240"/>
              <a:ext cx="3146" cy="2242"/>
              <a:chOff x="335" y="240"/>
              <a:chExt cx="3146" cy="2242"/>
            </a:xfrm>
          </p:grpSpPr>
          <p:sp>
            <p:nvSpPr>
              <p:cNvPr id="68" name="Line 14">
                <a:extLst>
                  <a:ext uri="{FF2B5EF4-FFF2-40B4-BE49-F238E27FC236}">
                    <a16:creationId xmlns:a16="http://schemas.microsoft.com/office/drawing/2014/main" id="{C0E20F2D-91DB-445D-B9B0-583FC91A0F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1" y="2251"/>
                <a:ext cx="2495" cy="0"/>
              </a:xfrm>
              <a:prstGeom prst="line">
                <a:avLst/>
              </a:prstGeom>
              <a:noFill/>
              <a:ln w="28575">
                <a:solidFill>
                  <a:srgbClr val="003399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000" b="1" kern="0">
                  <a:solidFill>
                    <a:srgbClr val="B1E2FB"/>
                  </a:solidFill>
                  <a:ea typeface="黑体" panose="02010609060101010101" pitchFamily="49" charset="-122"/>
                </a:endParaRPr>
              </a:p>
            </p:txBody>
          </p:sp>
          <p:sp>
            <p:nvSpPr>
              <p:cNvPr id="69" name="Line 15">
                <a:extLst>
                  <a:ext uri="{FF2B5EF4-FFF2-40B4-BE49-F238E27FC236}">
                    <a16:creationId xmlns:a16="http://schemas.microsoft.com/office/drawing/2014/main" id="{D1630DC1-7751-400E-816F-97FAB1524B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03" y="482"/>
                <a:ext cx="0" cy="1769"/>
              </a:xfrm>
              <a:prstGeom prst="line">
                <a:avLst/>
              </a:prstGeom>
              <a:noFill/>
              <a:ln w="28575">
                <a:solidFill>
                  <a:srgbClr val="003399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000" b="1" kern="0">
                  <a:solidFill>
                    <a:srgbClr val="B1E2FB"/>
                  </a:solidFill>
                  <a:ea typeface="黑体" panose="02010609060101010101" pitchFamily="49" charset="-122"/>
                </a:endParaRPr>
              </a:p>
            </p:txBody>
          </p:sp>
          <p:sp>
            <p:nvSpPr>
              <p:cNvPr id="70" name="Line 16">
                <a:extLst>
                  <a:ext uri="{FF2B5EF4-FFF2-40B4-BE49-F238E27FC236}">
                    <a16:creationId xmlns:a16="http://schemas.microsoft.com/office/drawing/2014/main" id="{E7CBA39A-4EDC-4454-AD75-E3F307279B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03" y="663"/>
                <a:ext cx="2223" cy="1588"/>
              </a:xfrm>
              <a:prstGeom prst="line">
                <a:avLst/>
              </a:prstGeom>
              <a:noFill/>
              <a:ln w="28575">
                <a:solidFill>
                  <a:srgbClr val="00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000" b="1" kern="0">
                  <a:solidFill>
                    <a:srgbClr val="B1E2FB"/>
                  </a:solidFill>
                  <a:ea typeface="黑体" panose="02010609060101010101" pitchFamily="49" charset="-122"/>
                </a:endParaRPr>
              </a:p>
            </p:txBody>
          </p:sp>
          <p:sp>
            <p:nvSpPr>
              <p:cNvPr id="71" name="Freeform 17">
                <a:extLst>
                  <a:ext uri="{FF2B5EF4-FFF2-40B4-BE49-F238E27FC236}">
                    <a16:creationId xmlns:a16="http://schemas.microsoft.com/office/drawing/2014/main" id="{A0F0D381-24BC-4C04-B1A1-E2435BA5B7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8" y="391"/>
                <a:ext cx="1905" cy="1860"/>
              </a:xfrm>
              <a:custGeom>
                <a:avLst/>
                <a:gdLst>
                  <a:gd name="T0" fmla="*/ 0 w 1905"/>
                  <a:gd name="T1" fmla="*/ 1860 h 1860"/>
                  <a:gd name="T2" fmla="*/ 590 w 1905"/>
                  <a:gd name="T3" fmla="*/ 1724 h 1860"/>
                  <a:gd name="T4" fmla="*/ 1180 w 1905"/>
                  <a:gd name="T5" fmla="*/ 1406 h 1860"/>
                  <a:gd name="T6" fmla="*/ 1679 w 1905"/>
                  <a:gd name="T7" fmla="*/ 816 h 1860"/>
                  <a:gd name="T8" fmla="*/ 1905 w 1905"/>
                  <a:gd name="T9" fmla="*/ 0 h 18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05"/>
                  <a:gd name="T16" fmla="*/ 0 h 1860"/>
                  <a:gd name="T17" fmla="*/ 1905 w 1905"/>
                  <a:gd name="T18" fmla="*/ 1860 h 18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05" h="1860">
                    <a:moveTo>
                      <a:pt x="0" y="1860"/>
                    </a:moveTo>
                    <a:cubicBezTo>
                      <a:pt x="196" y="1830"/>
                      <a:pt x="393" y="1800"/>
                      <a:pt x="590" y="1724"/>
                    </a:cubicBezTo>
                    <a:cubicBezTo>
                      <a:pt x="787" y="1648"/>
                      <a:pt x="999" y="1557"/>
                      <a:pt x="1180" y="1406"/>
                    </a:cubicBezTo>
                    <a:cubicBezTo>
                      <a:pt x="1361" y="1255"/>
                      <a:pt x="1558" y="1050"/>
                      <a:pt x="1679" y="816"/>
                    </a:cubicBezTo>
                    <a:cubicBezTo>
                      <a:pt x="1800" y="582"/>
                      <a:pt x="1867" y="136"/>
                      <a:pt x="1905" y="0"/>
                    </a:cubicBezTo>
                  </a:path>
                </a:pathLst>
              </a:custGeom>
              <a:noFill/>
              <a:ln w="28575">
                <a:solidFill>
                  <a:srgbClr val="00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000" b="1" kern="0">
                  <a:solidFill>
                    <a:srgbClr val="B1E2FB"/>
                  </a:solidFill>
                  <a:ea typeface="黑体" panose="02010609060101010101" pitchFamily="49" charset="-122"/>
                </a:endParaRPr>
              </a:p>
            </p:txBody>
          </p:sp>
          <p:sp>
            <p:nvSpPr>
              <p:cNvPr id="72" name="Freeform 18">
                <a:extLst>
                  <a:ext uri="{FF2B5EF4-FFF2-40B4-BE49-F238E27FC236}">
                    <a16:creationId xmlns:a16="http://schemas.microsoft.com/office/drawing/2014/main" id="{216D3D76-F52D-4BE7-BECF-9012008ABA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3" y="935"/>
                <a:ext cx="2313" cy="1316"/>
              </a:xfrm>
              <a:custGeom>
                <a:avLst/>
                <a:gdLst>
                  <a:gd name="T0" fmla="*/ 0 w 2313"/>
                  <a:gd name="T1" fmla="*/ 125 h 1452"/>
                  <a:gd name="T2" fmla="*/ 181 w 2313"/>
                  <a:gd name="T3" fmla="*/ 84 h 1452"/>
                  <a:gd name="T4" fmla="*/ 680 w 2313"/>
                  <a:gd name="T5" fmla="*/ 35 h 1452"/>
                  <a:gd name="T6" fmla="*/ 1315 w 2313"/>
                  <a:gd name="T7" fmla="*/ 8 h 1452"/>
                  <a:gd name="T8" fmla="*/ 2313 w 2313"/>
                  <a:gd name="T9" fmla="*/ 0 h 14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13"/>
                  <a:gd name="T16" fmla="*/ 0 h 1452"/>
                  <a:gd name="T17" fmla="*/ 2313 w 2313"/>
                  <a:gd name="T18" fmla="*/ 1452 h 14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13" h="1452">
                    <a:moveTo>
                      <a:pt x="0" y="1452"/>
                    </a:moveTo>
                    <a:cubicBezTo>
                      <a:pt x="34" y="1312"/>
                      <a:pt x="68" y="1172"/>
                      <a:pt x="181" y="998"/>
                    </a:cubicBezTo>
                    <a:cubicBezTo>
                      <a:pt x="294" y="824"/>
                      <a:pt x="491" y="559"/>
                      <a:pt x="680" y="408"/>
                    </a:cubicBezTo>
                    <a:cubicBezTo>
                      <a:pt x="869" y="257"/>
                      <a:pt x="1043" y="159"/>
                      <a:pt x="1315" y="91"/>
                    </a:cubicBezTo>
                    <a:cubicBezTo>
                      <a:pt x="1587" y="23"/>
                      <a:pt x="2147" y="15"/>
                      <a:pt x="2313" y="0"/>
                    </a:cubicBezTo>
                  </a:path>
                </a:pathLst>
              </a:custGeom>
              <a:noFill/>
              <a:ln w="28575">
                <a:solidFill>
                  <a:srgbClr val="00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000" b="1" kern="0">
                  <a:solidFill>
                    <a:srgbClr val="B1E2FB"/>
                  </a:solidFill>
                  <a:ea typeface="黑体" panose="02010609060101010101" pitchFamily="49" charset="-122"/>
                </a:endParaRPr>
              </a:p>
            </p:txBody>
          </p:sp>
          <p:sp>
            <p:nvSpPr>
              <p:cNvPr id="73" name="Text Box 19">
                <a:extLst>
                  <a:ext uri="{FF2B5EF4-FFF2-40B4-BE49-F238E27FC236}">
                    <a16:creationId xmlns:a16="http://schemas.microsoft.com/office/drawing/2014/main" id="{60906A96-3807-4BD6-9F1F-669B8872E23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5" y="240"/>
                <a:ext cx="817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  <a:defRPr/>
                </a:pPr>
                <a:r>
                  <a:rPr lang="en-US" altLang="zh-CN" sz="1800" kern="0" dirty="0">
                    <a:solidFill>
                      <a:schemeClr val="tx1"/>
                    </a:solidFill>
                    <a:ea typeface="宋体" panose="02010600030101010101" pitchFamily="2" charset="-122"/>
                  </a:rPr>
                  <a:t>U(</a:t>
                </a:r>
                <a:r>
                  <a:rPr lang="zh-CN" altLang="en-US" sz="1800" kern="0" dirty="0">
                    <a:solidFill>
                      <a:schemeClr val="tx1"/>
                    </a:solidFill>
                    <a:ea typeface="宋体" panose="02010600030101010101" pitchFamily="2" charset="-122"/>
                  </a:rPr>
                  <a:t>效用</a:t>
                </a:r>
                <a:r>
                  <a:rPr lang="en-US" altLang="zh-CN" sz="1800" kern="0" dirty="0">
                    <a:solidFill>
                      <a:schemeClr val="tx1"/>
                    </a:solidFill>
                    <a:ea typeface="宋体" panose="02010600030101010101" pitchFamily="2" charset="-122"/>
                  </a:rPr>
                  <a:t>)</a:t>
                </a:r>
              </a:p>
            </p:txBody>
          </p:sp>
          <p:sp>
            <p:nvSpPr>
              <p:cNvPr id="74" name="Text Box 20">
                <a:extLst>
                  <a:ext uri="{FF2B5EF4-FFF2-40B4-BE49-F238E27FC236}">
                    <a16:creationId xmlns:a16="http://schemas.microsoft.com/office/drawing/2014/main" id="{4018CC33-F2FC-487E-B65B-FE0DF3C4EB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27" y="1967"/>
                <a:ext cx="72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  <a:defRPr/>
                </a:pPr>
                <a:r>
                  <a:rPr lang="en-US" altLang="zh-CN" sz="1800" kern="0" dirty="0">
                    <a:solidFill>
                      <a:schemeClr val="tx1"/>
                    </a:solidFill>
                    <a:latin typeface="+mj-lt"/>
                    <a:ea typeface="宋体" panose="02010600030101010101" pitchFamily="2" charset="-122"/>
                  </a:rPr>
                  <a:t>c(</a:t>
                </a:r>
                <a:r>
                  <a:rPr lang="zh-CN" altLang="en-US" sz="1800" kern="0" dirty="0">
                    <a:solidFill>
                      <a:schemeClr val="tx1"/>
                    </a:solidFill>
                    <a:latin typeface="+mj-lt"/>
                    <a:ea typeface="宋体" panose="02010600030101010101" pitchFamily="2" charset="-122"/>
                  </a:rPr>
                  <a:t>后果</a:t>
                </a:r>
                <a:r>
                  <a:rPr lang="en-US" altLang="zh-CN" sz="1800" kern="0" dirty="0">
                    <a:solidFill>
                      <a:schemeClr val="tx1"/>
                    </a:solidFill>
                    <a:latin typeface="+mj-lt"/>
                    <a:ea typeface="宋体" panose="02010600030101010101" pitchFamily="2" charset="-122"/>
                  </a:rPr>
                  <a:t>)</a:t>
                </a:r>
              </a:p>
            </p:txBody>
          </p:sp>
          <p:sp>
            <p:nvSpPr>
              <p:cNvPr id="75" name="Line 21">
                <a:extLst>
                  <a:ext uri="{FF2B5EF4-FFF2-40B4-BE49-F238E27FC236}">
                    <a16:creationId xmlns:a16="http://schemas.microsoft.com/office/drawing/2014/main" id="{D6CA9650-4759-41C6-B1CE-8D37F140B7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17" y="935"/>
                <a:ext cx="0" cy="1316"/>
              </a:xfrm>
              <a:prstGeom prst="line">
                <a:avLst/>
              </a:prstGeom>
              <a:noFill/>
              <a:ln w="28575">
                <a:solidFill>
                  <a:srgbClr val="00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000" b="1" kern="0">
                  <a:solidFill>
                    <a:srgbClr val="B1E2FB"/>
                  </a:solidFill>
                  <a:ea typeface="黑体" panose="02010609060101010101" pitchFamily="49" charset="-122"/>
                </a:endParaRPr>
              </a:p>
            </p:txBody>
          </p:sp>
          <p:sp>
            <p:nvSpPr>
              <p:cNvPr id="76" name="Line 22">
                <a:extLst>
                  <a:ext uri="{FF2B5EF4-FFF2-40B4-BE49-F238E27FC236}">
                    <a16:creationId xmlns:a16="http://schemas.microsoft.com/office/drawing/2014/main" id="{7D7639B9-9BA3-4C67-9D2B-A67D2FF78D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3" y="1570"/>
                <a:ext cx="0" cy="817"/>
              </a:xfrm>
              <a:prstGeom prst="line">
                <a:avLst/>
              </a:prstGeom>
              <a:noFill/>
              <a:ln w="28575">
                <a:solidFill>
                  <a:srgbClr val="00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000" b="1" kern="0">
                  <a:solidFill>
                    <a:srgbClr val="B1E2FB"/>
                  </a:solidFill>
                  <a:ea typeface="黑体" panose="02010609060101010101" pitchFamily="49" charset="-122"/>
                </a:endParaRPr>
              </a:p>
            </p:txBody>
          </p:sp>
          <p:sp>
            <p:nvSpPr>
              <p:cNvPr id="77" name="Line 23">
                <a:extLst>
                  <a:ext uri="{FF2B5EF4-FFF2-40B4-BE49-F238E27FC236}">
                    <a16:creationId xmlns:a16="http://schemas.microsoft.com/office/drawing/2014/main" id="{A2E0F5CC-8815-43CB-A15F-EB930628D4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3" y="953"/>
                <a:ext cx="1814" cy="0"/>
              </a:xfrm>
              <a:prstGeom prst="line">
                <a:avLst/>
              </a:prstGeom>
              <a:noFill/>
              <a:ln w="28575">
                <a:solidFill>
                  <a:srgbClr val="00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000" b="1" kern="0">
                  <a:solidFill>
                    <a:srgbClr val="B1E2FB"/>
                  </a:solidFill>
                  <a:ea typeface="黑体" panose="02010609060101010101" pitchFamily="49" charset="-122"/>
                </a:endParaRPr>
              </a:p>
            </p:txBody>
          </p:sp>
          <p:sp>
            <p:nvSpPr>
              <p:cNvPr id="78" name="Line 24">
                <a:extLst>
                  <a:ext uri="{FF2B5EF4-FFF2-40B4-BE49-F238E27FC236}">
                    <a16:creationId xmlns:a16="http://schemas.microsoft.com/office/drawing/2014/main" id="{F2DC91E4-D93F-4248-848F-DF16A9C268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10" y="1616"/>
                <a:ext cx="0" cy="635"/>
              </a:xfrm>
              <a:prstGeom prst="line">
                <a:avLst/>
              </a:prstGeom>
              <a:noFill/>
              <a:ln w="28575">
                <a:solidFill>
                  <a:srgbClr val="00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000" b="1" kern="0">
                  <a:solidFill>
                    <a:srgbClr val="B1E2FB"/>
                  </a:solidFill>
                  <a:ea typeface="黑体" panose="02010609060101010101" pitchFamily="49" charset="-122"/>
                </a:endParaRPr>
              </a:p>
            </p:txBody>
          </p:sp>
          <p:sp>
            <p:nvSpPr>
              <p:cNvPr id="79" name="Line 25">
                <a:extLst>
                  <a:ext uri="{FF2B5EF4-FFF2-40B4-BE49-F238E27FC236}">
                    <a16:creationId xmlns:a16="http://schemas.microsoft.com/office/drawing/2014/main" id="{29D3BA70-3E12-4267-9EA5-E9B6F04DD9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3" y="1616"/>
                <a:ext cx="907" cy="0"/>
              </a:xfrm>
              <a:prstGeom prst="line">
                <a:avLst/>
              </a:prstGeom>
              <a:noFill/>
              <a:ln w="28575">
                <a:solidFill>
                  <a:srgbClr val="00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000" b="1" kern="0">
                  <a:solidFill>
                    <a:srgbClr val="B1E2FB"/>
                  </a:solidFill>
                  <a:ea typeface="黑体" panose="02010609060101010101" pitchFamily="49" charset="-122"/>
                </a:endParaRPr>
              </a:p>
            </p:txBody>
          </p:sp>
          <p:sp>
            <p:nvSpPr>
              <p:cNvPr id="80" name="Text Box 26">
                <a:extLst>
                  <a:ext uri="{FF2B5EF4-FFF2-40B4-BE49-F238E27FC236}">
                    <a16:creationId xmlns:a16="http://schemas.microsoft.com/office/drawing/2014/main" id="{751825A9-24BB-4AEA-8D4C-4F44927722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1" y="1480"/>
                <a:ext cx="36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  <a:defRPr/>
                </a:pPr>
                <a:r>
                  <a:rPr lang="en-US" altLang="zh-CN" sz="1800" b="0" kern="0">
                    <a:solidFill>
                      <a:schemeClr val="tx1"/>
                    </a:solidFill>
                    <a:ea typeface="宋体" panose="02010600030101010101" pitchFamily="2" charset="-122"/>
                  </a:rPr>
                  <a:t>0.5</a:t>
                </a:r>
              </a:p>
            </p:txBody>
          </p:sp>
          <p:sp>
            <p:nvSpPr>
              <p:cNvPr id="81" name="Text Box 27">
                <a:extLst>
                  <a:ext uri="{FF2B5EF4-FFF2-40B4-BE49-F238E27FC236}">
                    <a16:creationId xmlns:a16="http://schemas.microsoft.com/office/drawing/2014/main" id="{2384EA5B-8F7D-4E9A-8DC1-B13A9C42D00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0" y="2251"/>
                <a:ext cx="36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  <a:defRPr/>
                </a:pPr>
                <a:r>
                  <a:rPr lang="en-US" altLang="zh-CN" sz="1800" b="0" kern="0" dirty="0">
                    <a:solidFill>
                      <a:schemeClr val="tx1"/>
                    </a:solidFill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82" name="Text Box 28">
                <a:extLst>
                  <a:ext uri="{FF2B5EF4-FFF2-40B4-BE49-F238E27FC236}">
                    <a16:creationId xmlns:a16="http://schemas.microsoft.com/office/drawing/2014/main" id="{B1BC02CC-2DB3-4EB4-A1C0-31D3C69064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1" y="799"/>
                <a:ext cx="36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  <a:defRPr/>
                </a:pPr>
                <a:r>
                  <a:rPr lang="en-US" altLang="zh-CN" sz="1800" b="0" kern="0" dirty="0">
                    <a:solidFill>
                      <a:schemeClr val="tx1"/>
                    </a:solidFill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83" name="Text Box 29">
                <a:extLst>
                  <a:ext uri="{FF2B5EF4-FFF2-40B4-BE49-F238E27FC236}">
                    <a16:creationId xmlns:a16="http://schemas.microsoft.com/office/drawing/2014/main" id="{3F3A510A-10AD-431C-90E0-D6EB4913B6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45" y="2251"/>
                <a:ext cx="499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  <a:defRPr/>
                </a:pPr>
                <a:r>
                  <a:rPr lang="en-US" altLang="zh-CN" sz="1800" b="0" kern="0" dirty="0">
                    <a:solidFill>
                      <a:schemeClr val="tx1"/>
                    </a:solidFill>
                    <a:ea typeface="宋体" panose="02010600030101010101" pitchFamily="2" charset="-122"/>
                  </a:rPr>
                  <a:t>2500</a:t>
                </a:r>
              </a:p>
            </p:txBody>
          </p:sp>
          <p:sp>
            <p:nvSpPr>
              <p:cNvPr id="84" name="Text Box 30">
                <a:extLst>
                  <a:ext uri="{FF2B5EF4-FFF2-40B4-BE49-F238E27FC236}">
                    <a16:creationId xmlns:a16="http://schemas.microsoft.com/office/drawing/2014/main" id="{5A906FAC-35A8-41DE-9A57-59F01E8CE35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83" y="2247"/>
                <a:ext cx="499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  <a:defRPr/>
                </a:pPr>
                <a:r>
                  <a:rPr lang="en-US" altLang="zh-CN" sz="1800" b="0" kern="0" dirty="0">
                    <a:solidFill>
                      <a:schemeClr val="tx1"/>
                    </a:solidFill>
                    <a:ea typeface="宋体" panose="02010600030101010101" pitchFamily="2" charset="-122"/>
                  </a:rPr>
                  <a:t>1250</a:t>
                </a:r>
              </a:p>
            </p:txBody>
          </p:sp>
          <p:sp>
            <p:nvSpPr>
              <p:cNvPr id="85" name="Text Box 31">
                <a:extLst>
                  <a:ext uri="{FF2B5EF4-FFF2-40B4-BE49-F238E27FC236}">
                    <a16:creationId xmlns:a16="http://schemas.microsoft.com/office/drawing/2014/main" id="{437841C0-68C7-4F1A-98BF-0694E1BEF1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64" y="343"/>
                <a:ext cx="72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  <a:defRPr/>
                </a:pPr>
                <a:r>
                  <a:rPr lang="zh-CN" altLang="en-US" sz="1800" kern="0" dirty="0">
                    <a:solidFill>
                      <a:schemeClr val="tx1"/>
                    </a:solidFill>
                    <a:latin typeface="+mj-lt"/>
                    <a:ea typeface="宋体" panose="02010600030101010101" pitchFamily="2" charset="-122"/>
                  </a:rPr>
                  <a:t>冒险型</a:t>
                </a:r>
              </a:p>
            </p:txBody>
          </p:sp>
          <p:sp>
            <p:nvSpPr>
              <p:cNvPr id="86" name="Text Box 32">
                <a:extLst>
                  <a:ext uri="{FF2B5EF4-FFF2-40B4-BE49-F238E27FC236}">
                    <a16:creationId xmlns:a16="http://schemas.microsoft.com/office/drawing/2014/main" id="{2226418D-4E6B-4F93-85D6-F42F1750EF2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55" y="432"/>
                <a:ext cx="72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  <a:buClrTx/>
                  <a:buNone/>
                  <a:defRPr/>
                </a:pPr>
                <a:r>
                  <a:rPr lang="zh-CN" altLang="en-US" sz="1800" kern="0" dirty="0">
                    <a:solidFill>
                      <a:schemeClr val="tx1"/>
                    </a:solidFill>
                    <a:ea typeface="宋体" panose="02010600030101010101" pitchFamily="2" charset="-122"/>
                  </a:rPr>
                  <a:t>中立型</a:t>
                </a:r>
              </a:p>
            </p:txBody>
          </p:sp>
        </p:grpSp>
        <p:sp>
          <p:nvSpPr>
            <p:cNvPr id="67" name="Text Box 33">
              <a:extLst>
                <a:ext uri="{FF2B5EF4-FFF2-40B4-BE49-F238E27FC236}">
                  <a16:creationId xmlns:a16="http://schemas.microsoft.com/office/drawing/2014/main" id="{45BB71B8-FED8-4BBC-894B-E18D939F5C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2" y="967"/>
              <a:ext cx="72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zh-CN" altLang="en-US" sz="1800" kern="0" dirty="0">
                  <a:solidFill>
                    <a:schemeClr val="tx1"/>
                  </a:solidFill>
                  <a:ea typeface="宋体" panose="02010600030101010101" pitchFamily="2" charset="-122"/>
                </a:rPr>
                <a:t>保守型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625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L -0.07044 -0.0011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9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L 0.06485 -0.00116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2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  <p:bldP spid="156" grpId="0" animBg="1"/>
      <p:bldP spid="158" grpId="0" animBg="1"/>
      <p:bldP spid="60" grpId="0" animBg="1"/>
      <p:bldP spid="61" grpId="0" animBg="1"/>
      <p:bldP spid="63" grpId="0"/>
      <p:bldP spid="6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2"/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916" y="1160459"/>
            <a:ext cx="6719052" cy="4099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690107" y="5471809"/>
            <a:ext cx="44935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要确定决策者最满意的决策方案</a:t>
            </a:r>
          </a:p>
        </p:txBody>
      </p:sp>
    </p:spTree>
    <p:extLst>
      <p:ext uri="{BB962C8B-B14F-4D97-AF65-F5344CB8AC3E}">
        <p14:creationId xmlns:p14="http://schemas.microsoft.com/office/powerpoint/2010/main" val="422521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035" y="1250990"/>
            <a:ext cx="4021574" cy="272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12"/>
          <p:cNvSpPr txBox="1">
            <a:spLocks noChangeArrowheads="1"/>
          </p:cNvSpPr>
          <p:nvPr/>
        </p:nvSpPr>
        <p:spPr bwMode="black">
          <a:xfrm>
            <a:off x="7200900" y="1581149"/>
            <a:ext cx="28194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dirty="0">
                <a:solidFill>
                  <a:schemeClr val="tx1"/>
                </a:solidFill>
                <a:latin typeface="黑体" panose="02010609060101010101" pitchFamily="49" charset="-122"/>
              </a:rPr>
              <a:t>风险态度本质上反映了在不同基础上对增加单位收入的感受！</a:t>
            </a: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black">
          <a:xfrm>
            <a:off x="3173412" y="4333668"/>
            <a:ext cx="5845175" cy="135421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 sz="2800" b="1">
                <a:solidFill>
                  <a:schemeClr val="bg1"/>
                </a:solidFill>
                <a:latin typeface="Arial" charset="0"/>
                <a:ea typeface="黑体" pitchFamily="49" charset="-122"/>
              </a:defRPr>
            </a:lvl1pPr>
            <a:lvl2pPr>
              <a:defRPr sz="2800">
                <a:solidFill>
                  <a:schemeClr val="bg1"/>
                </a:solidFill>
                <a:latin typeface="Arial" charset="0"/>
                <a:ea typeface="黑体" pitchFamily="49" charset="-122"/>
              </a:defRPr>
            </a:lvl2pPr>
            <a:lvl3pPr>
              <a:defRPr sz="2400">
                <a:solidFill>
                  <a:srgbClr val="000000"/>
                </a:solidFill>
                <a:latin typeface="Arial" charset="0"/>
                <a:ea typeface="黑体" pitchFamily="49" charset="-122"/>
              </a:defRPr>
            </a:lvl3pPr>
            <a:lvl4pPr>
              <a:defRPr sz="2000">
                <a:solidFill>
                  <a:srgbClr val="000000"/>
                </a:solidFill>
                <a:latin typeface="Arial" charset="0"/>
                <a:ea typeface="黑体" pitchFamily="49" charset="-122"/>
              </a:defRPr>
            </a:lvl4pPr>
            <a:lvl5pPr>
              <a:defRPr sz="2000">
                <a:solidFill>
                  <a:srgbClr val="000000"/>
                </a:solidFill>
                <a:latin typeface="Arial" charset="0"/>
                <a:ea typeface="黑体" pitchFamily="49" charset="-122"/>
              </a:defRPr>
            </a:lvl5pPr>
            <a:lvl6pPr>
              <a:defRPr sz="2000">
                <a:solidFill>
                  <a:srgbClr val="000000"/>
                </a:solidFill>
                <a:latin typeface="Arial" charset="0"/>
                <a:ea typeface="黑体" pitchFamily="49" charset="-122"/>
              </a:defRPr>
            </a:lvl6pPr>
            <a:lvl7pPr>
              <a:defRPr sz="2000">
                <a:solidFill>
                  <a:srgbClr val="000000"/>
                </a:solidFill>
                <a:latin typeface="Arial" charset="0"/>
                <a:ea typeface="黑体" pitchFamily="49" charset="-122"/>
              </a:defRPr>
            </a:lvl7pPr>
            <a:lvl8pPr>
              <a:defRPr sz="2000">
                <a:solidFill>
                  <a:srgbClr val="000000"/>
                </a:solidFill>
                <a:latin typeface="Arial" charset="0"/>
                <a:ea typeface="黑体" pitchFamily="49" charset="-122"/>
              </a:defRPr>
            </a:lvl8pPr>
            <a:lvl9pPr>
              <a:defRPr sz="2000">
                <a:solidFill>
                  <a:srgbClr val="000000"/>
                </a:solidFill>
                <a:latin typeface="Arial" charset="0"/>
                <a:ea typeface="黑体" pitchFamily="49" charset="-122"/>
              </a:defRPr>
            </a:lvl9pPr>
          </a:lstStyle>
          <a:p>
            <a:pPr>
              <a:spcBef>
                <a:spcPts val="600"/>
              </a:spcBef>
              <a:defRPr/>
            </a:pPr>
            <a:r>
              <a:rPr kumimoji="1" lang="zh-CN" altLang="en-US" sz="2400" dirty="0">
                <a:solidFill>
                  <a:srgbClr val="FF0000"/>
                </a:solidFill>
                <a:latin typeface="黑体" pitchFamily="49" charset="-122"/>
              </a:rPr>
              <a:t>保守</a:t>
            </a:r>
            <a:r>
              <a:rPr kumimoji="1" lang="en-US" altLang="zh-CN" sz="2400" dirty="0">
                <a:solidFill>
                  <a:schemeClr val="tx1"/>
                </a:solidFill>
                <a:latin typeface="黑体" pitchFamily="49" charset="-122"/>
              </a:rPr>
              <a:t>:  </a:t>
            </a:r>
            <a:r>
              <a:rPr kumimoji="1" lang="zh-CN" altLang="en-US" sz="2400" dirty="0">
                <a:solidFill>
                  <a:schemeClr val="tx1"/>
                </a:solidFill>
                <a:latin typeface="黑体" pitchFamily="49" charset="-122"/>
              </a:rPr>
              <a:t>对增加单位收入的满意程度</a:t>
            </a:r>
            <a:r>
              <a:rPr kumimoji="1" lang="zh-CN" altLang="en-US" sz="2400" dirty="0">
                <a:solidFill>
                  <a:srgbClr val="FF0000"/>
                </a:solidFill>
                <a:latin typeface="黑体" pitchFamily="49" charset="-122"/>
              </a:rPr>
              <a:t>递减</a:t>
            </a:r>
          </a:p>
          <a:p>
            <a:pPr>
              <a:spcBef>
                <a:spcPts val="600"/>
              </a:spcBef>
              <a:defRPr/>
            </a:pPr>
            <a:r>
              <a:rPr kumimoji="1" lang="zh-CN" altLang="en-US" sz="2400" dirty="0">
                <a:solidFill>
                  <a:srgbClr val="FF0000"/>
                </a:solidFill>
                <a:latin typeface="黑体" pitchFamily="49" charset="-122"/>
              </a:rPr>
              <a:t>中立</a:t>
            </a:r>
            <a:r>
              <a:rPr kumimoji="1" lang="en-US" altLang="zh-CN" sz="2400" dirty="0">
                <a:solidFill>
                  <a:schemeClr val="tx1"/>
                </a:solidFill>
                <a:latin typeface="黑体" pitchFamily="49" charset="-122"/>
              </a:rPr>
              <a:t>:  </a:t>
            </a:r>
            <a:r>
              <a:rPr kumimoji="1" lang="zh-CN" altLang="en-US" sz="2400" dirty="0">
                <a:solidFill>
                  <a:schemeClr val="tx1"/>
                </a:solidFill>
                <a:latin typeface="黑体" pitchFamily="49" charset="-122"/>
              </a:rPr>
              <a:t>对增加单位收入的满意程度</a:t>
            </a:r>
            <a:r>
              <a:rPr kumimoji="1" lang="zh-CN" altLang="en-US" sz="2400" dirty="0">
                <a:solidFill>
                  <a:srgbClr val="FF0000"/>
                </a:solidFill>
                <a:latin typeface="黑体" pitchFamily="49" charset="-122"/>
              </a:rPr>
              <a:t>不变</a:t>
            </a:r>
          </a:p>
          <a:p>
            <a:pPr>
              <a:spcBef>
                <a:spcPts val="600"/>
              </a:spcBef>
              <a:defRPr/>
            </a:pPr>
            <a:r>
              <a:rPr kumimoji="1" lang="zh-CN" altLang="en-US" sz="2400" dirty="0">
                <a:solidFill>
                  <a:srgbClr val="FF0000"/>
                </a:solidFill>
                <a:latin typeface="黑体" pitchFamily="49" charset="-122"/>
              </a:rPr>
              <a:t>冒险</a:t>
            </a:r>
            <a:r>
              <a:rPr kumimoji="1" lang="en-US" altLang="zh-CN" sz="2400" dirty="0">
                <a:solidFill>
                  <a:schemeClr val="tx1"/>
                </a:solidFill>
                <a:latin typeface="黑体" pitchFamily="49" charset="-122"/>
              </a:rPr>
              <a:t>:  </a:t>
            </a:r>
            <a:r>
              <a:rPr kumimoji="1" lang="zh-CN" altLang="en-US" sz="2400" dirty="0">
                <a:solidFill>
                  <a:schemeClr val="tx1"/>
                </a:solidFill>
                <a:latin typeface="黑体" pitchFamily="49" charset="-122"/>
              </a:rPr>
              <a:t>对增加单位收入的满意程度</a:t>
            </a:r>
            <a:r>
              <a:rPr kumimoji="1" lang="zh-CN" altLang="en-US" sz="2400" dirty="0">
                <a:solidFill>
                  <a:srgbClr val="FF0000"/>
                </a:solidFill>
                <a:latin typeface="黑体" pitchFamily="49" charset="-122"/>
              </a:rPr>
              <a:t>递增</a:t>
            </a:r>
          </a:p>
        </p:txBody>
      </p:sp>
    </p:spTree>
    <p:extLst>
      <p:ext uri="{BB962C8B-B14F-4D97-AF65-F5344CB8AC3E}">
        <p14:creationId xmlns:p14="http://schemas.microsoft.com/office/powerpoint/2010/main" val="320749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276483" y="909123"/>
            <a:ext cx="19145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dirty="0">
                <a:solidFill>
                  <a:srgbClr val="C00000"/>
                </a:solidFill>
                <a:latin typeface="黑体" panose="02010609060101010101" pitchFamily="49" charset="-122"/>
              </a:rPr>
              <a:t>一个疑问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677134" y="1571907"/>
            <a:ext cx="6453015" cy="1113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dirty="0">
                <a:solidFill>
                  <a:schemeClr val="tx1"/>
                </a:solidFill>
                <a:latin typeface="黑体" panose="02010609060101010101" pitchFamily="49" charset="-122"/>
              </a:rPr>
              <a:t>直观上</a:t>
            </a:r>
            <a:r>
              <a:rPr kumimoji="1" lang="en-US" altLang="zh-CN" sz="2400" dirty="0">
                <a:solidFill>
                  <a:schemeClr val="tx1"/>
                </a:solidFill>
                <a:latin typeface="黑体" panose="02010609060101010101" pitchFamily="49" charset="-122"/>
              </a:rPr>
              <a:t>, </a:t>
            </a:r>
            <a:r>
              <a:rPr kumimoji="1" lang="zh-CN" altLang="en-US" sz="2400" dirty="0">
                <a:solidFill>
                  <a:schemeClr val="tx1"/>
                </a:solidFill>
                <a:latin typeface="黑体" panose="02010609060101010101" pitchFamily="49" charset="-122"/>
              </a:rPr>
              <a:t>增加单位收入的满意程度会递增的</a:t>
            </a:r>
            <a:r>
              <a:rPr kumimoji="1" lang="en-US" altLang="zh-CN" sz="2400" dirty="0">
                <a:solidFill>
                  <a:schemeClr val="tx1"/>
                </a:solidFill>
                <a:latin typeface="黑体" panose="02010609060101010101" pitchFamily="49" charset="-122"/>
              </a:rPr>
              <a:t>(</a:t>
            </a:r>
            <a:r>
              <a:rPr kumimoji="1" lang="zh-CN" altLang="en-US" sz="2400" dirty="0">
                <a:solidFill>
                  <a:schemeClr val="tx1"/>
                </a:solidFill>
                <a:latin typeface="黑体" panose="02010609060101010101" pitchFamily="49" charset="-122"/>
              </a:rPr>
              <a:t>冒险型</a:t>
            </a:r>
            <a:r>
              <a:rPr kumimoji="1" lang="en-US" altLang="zh-CN" sz="2400" dirty="0">
                <a:solidFill>
                  <a:schemeClr val="tx1"/>
                </a:solidFill>
                <a:latin typeface="黑体" panose="02010609060101010101" pitchFamily="49" charset="-122"/>
              </a:rPr>
              <a:t>)</a:t>
            </a:r>
            <a:r>
              <a:rPr kumimoji="1" lang="zh-CN" altLang="en-US" sz="2400" dirty="0">
                <a:solidFill>
                  <a:schemeClr val="tx1"/>
                </a:solidFill>
                <a:latin typeface="黑体" panose="02010609060101010101" pitchFamily="49" charset="-122"/>
              </a:rPr>
              <a:t>决策者不应该存在！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2677140" y="3070950"/>
            <a:ext cx="6278447" cy="1113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dirty="0">
                <a:solidFill>
                  <a:schemeClr val="tx1"/>
                </a:solidFill>
                <a:latin typeface="黑体" panose="02010609060101010101" pitchFamily="49" charset="-122"/>
              </a:rPr>
              <a:t>现实中抽奖活动的平均所得通常要小于买抽奖机会的钱</a:t>
            </a:r>
            <a:r>
              <a:rPr kumimoji="1" lang="en-US" altLang="zh-CN" sz="2400" dirty="0">
                <a:solidFill>
                  <a:schemeClr val="tx1"/>
                </a:solidFill>
                <a:latin typeface="黑体" panose="02010609060101010101" pitchFamily="49" charset="-122"/>
              </a:rPr>
              <a:t>, </a:t>
            </a:r>
            <a:r>
              <a:rPr kumimoji="1" lang="zh-CN" altLang="en-US" sz="2400" dirty="0">
                <a:solidFill>
                  <a:schemeClr val="tx1"/>
                </a:solidFill>
                <a:latin typeface="黑体" panose="02010609060101010101" pitchFamily="49" charset="-122"/>
              </a:rPr>
              <a:t>但买抽奖机会的人很多。</a:t>
            </a: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4311889" y="4570000"/>
            <a:ext cx="38465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dirty="0">
                <a:solidFill>
                  <a:srgbClr val="C00000"/>
                </a:solidFill>
                <a:latin typeface="黑体" panose="02010609060101010101" pitchFamily="49" charset="-122"/>
              </a:rPr>
              <a:t>如何解释这个矛盾</a:t>
            </a:r>
            <a:r>
              <a:rPr kumimoji="1" lang="en-US" altLang="zh-CN" sz="2400" dirty="0">
                <a:solidFill>
                  <a:srgbClr val="C00000"/>
                </a:solidFill>
                <a:latin typeface="黑体" panose="02010609060101010101" pitchFamily="49" charset="-12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001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164192" y="1479300"/>
            <a:ext cx="62199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dirty="0">
                <a:solidFill>
                  <a:srgbClr val="C00000"/>
                </a:solidFill>
                <a:latin typeface="黑体" panose="02010609060101010101" pitchFamily="49" charset="-122"/>
              </a:rPr>
              <a:t>效用理论的连续性</a:t>
            </a:r>
            <a:r>
              <a:rPr kumimoji="1" lang="en-US" altLang="zh-CN" sz="2400" dirty="0">
                <a:solidFill>
                  <a:srgbClr val="C00000"/>
                </a:solidFill>
                <a:latin typeface="黑体" panose="02010609060101010101" pitchFamily="49" charset="-122"/>
              </a:rPr>
              <a:t>(</a:t>
            </a:r>
            <a:r>
              <a:rPr kumimoji="1" lang="zh-CN" altLang="en-US" sz="2400" dirty="0">
                <a:solidFill>
                  <a:srgbClr val="C00000"/>
                </a:solidFill>
                <a:latin typeface="黑体" panose="02010609060101010101" pitchFamily="49" charset="-122"/>
              </a:rPr>
              <a:t>有限优越性</a:t>
            </a:r>
            <a:r>
              <a:rPr kumimoji="1" lang="en-US" altLang="zh-CN" sz="2400" dirty="0">
                <a:solidFill>
                  <a:srgbClr val="C00000"/>
                </a:solidFill>
                <a:latin typeface="黑体" panose="02010609060101010101" pitchFamily="49" charset="-122"/>
              </a:rPr>
              <a:t>)</a:t>
            </a:r>
            <a:r>
              <a:rPr kumimoji="1" lang="zh-CN" altLang="en-US" sz="2400" dirty="0">
                <a:solidFill>
                  <a:srgbClr val="C00000"/>
                </a:solidFill>
                <a:latin typeface="黑体" panose="02010609060101010101" pitchFamily="49" charset="-122"/>
              </a:rPr>
              <a:t>假设有问题</a:t>
            </a:r>
            <a:r>
              <a:rPr kumimoji="1" lang="en-US" altLang="zh-CN" sz="2400" dirty="0">
                <a:solidFill>
                  <a:srgbClr val="C00000"/>
                </a:solidFill>
                <a:latin typeface="黑体" panose="02010609060101010101" pitchFamily="49" charset="-122"/>
              </a:rPr>
              <a:t>!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097" y="2130808"/>
            <a:ext cx="6326879" cy="239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2591486" y="4900025"/>
            <a:ext cx="63770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dirty="0">
                <a:solidFill>
                  <a:srgbClr val="FF0000"/>
                </a:solidFill>
                <a:latin typeface="黑体" panose="02010609060101010101" pitchFamily="49" charset="-122"/>
              </a:rPr>
              <a:t>隐含着</a:t>
            </a:r>
            <a:r>
              <a:rPr kumimoji="1" lang="en-US" altLang="zh-CN" sz="2400" dirty="0">
                <a:solidFill>
                  <a:srgbClr val="FF0000"/>
                </a:solidFill>
                <a:latin typeface="黑体" panose="02010609060101010101" pitchFamily="49" charset="-122"/>
              </a:rPr>
              <a:t>: </a:t>
            </a:r>
            <a:r>
              <a:rPr kumimoji="1" lang="zh-CN" altLang="en-US" sz="2400" dirty="0">
                <a:solidFill>
                  <a:srgbClr val="FF0000"/>
                </a:solidFill>
                <a:latin typeface="黑体" panose="02010609060101010101" pitchFamily="49" charset="-122"/>
              </a:rPr>
              <a:t>参加抽奖活动是没有乐趣 </a:t>
            </a:r>
            <a:r>
              <a:rPr kumimoji="1" lang="en-US" altLang="zh-CN" sz="2400" dirty="0">
                <a:solidFill>
                  <a:srgbClr val="FF0000"/>
                </a:solidFill>
                <a:latin typeface="黑体" panose="02010609060101010101" pitchFamily="49" charset="-122"/>
              </a:rPr>
              <a:t>(</a:t>
            </a:r>
            <a:r>
              <a:rPr kumimoji="1" lang="zh-CN" altLang="en-US" sz="2400" dirty="0">
                <a:solidFill>
                  <a:srgbClr val="FF0000"/>
                </a:solidFill>
                <a:latin typeface="黑体" panose="02010609060101010101" pitchFamily="49" charset="-122"/>
              </a:rPr>
              <a:t>收获</a:t>
            </a:r>
            <a:r>
              <a:rPr kumimoji="1" lang="en-US" altLang="zh-CN" sz="2400" dirty="0">
                <a:solidFill>
                  <a:srgbClr val="FF0000"/>
                </a:solidFill>
                <a:latin typeface="黑体" panose="02010609060101010101" pitchFamily="49" charset="-122"/>
              </a:rPr>
              <a:t>)</a:t>
            </a:r>
            <a:r>
              <a:rPr kumimoji="1" lang="zh-CN" altLang="en-US" sz="2400" dirty="0">
                <a:solidFill>
                  <a:srgbClr val="FF0000"/>
                </a:solidFill>
                <a:latin typeface="黑体" panose="02010609060101010101" pitchFamily="49" charset="-122"/>
              </a:rPr>
              <a:t>的</a:t>
            </a:r>
            <a:r>
              <a:rPr kumimoji="1" lang="en-US" altLang="zh-CN" sz="2400" dirty="0">
                <a:solidFill>
                  <a:srgbClr val="FF0000"/>
                </a:solidFill>
                <a:latin typeface="黑体" panose="02010609060101010101" pitchFamily="49" charset="-122"/>
              </a:rPr>
              <a:t>!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2175256" y="805236"/>
            <a:ext cx="19880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dirty="0">
                <a:solidFill>
                  <a:schemeClr val="tx1"/>
                </a:solidFill>
                <a:latin typeface="黑体" panose="02010609060101010101" pitchFamily="49" charset="-122"/>
              </a:rPr>
              <a:t>一种解释：</a:t>
            </a:r>
            <a:endParaRPr kumimoji="1" lang="en-US" altLang="zh-CN" dirty="0">
              <a:solidFill>
                <a:schemeClr val="tx1"/>
              </a:solidFill>
              <a:latin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109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0"/>
          <p:cNvGrpSpPr>
            <a:grpSpLocks/>
          </p:cNvGrpSpPr>
          <p:nvPr/>
        </p:nvGrpSpPr>
        <p:grpSpPr bwMode="auto">
          <a:xfrm>
            <a:off x="2166939" y="1071570"/>
            <a:ext cx="6894512" cy="1833563"/>
            <a:chOff x="476" y="192"/>
            <a:chExt cx="4343" cy="1155"/>
          </a:xfrm>
        </p:grpSpPr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476" y="192"/>
              <a:ext cx="562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1" lang="zh-CN" altLang="en-US" sz="2400" dirty="0">
                  <a:solidFill>
                    <a:srgbClr val="C00000"/>
                  </a:solidFill>
                  <a:latin typeface="+mn-ea"/>
                </a:rPr>
                <a:t>例如 </a:t>
              </a:r>
            </a:p>
          </p:txBody>
        </p:sp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1681" y="209"/>
              <a:ext cx="302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sz="2400" b="0" dirty="0">
                  <a:solidFill>
                    <a:schemeClr val="tx1"/>
                  </a:solidFill>
                  <a:latin typeface="黑体" panose="02010609060101010101" pitchFamily="49" charset="-122"/>
                </a:rPr>
                <a:t>p(1): </a:t>
              </a:r>
              <a:r>
                <a:rPr kumimoji="1" lang="zh-CN" altLang="en-US" sz="2400" b="0" dirty="0">
                  <a:solidFill>
                    <a:schemeClr val="tx1"/>
                  </a:solidFill>
                  <a:latin typeface="黑体" panose="02010609060101010101" pitchFamily="49" charset="-122"/>
                </a:rPr>
                <a:t>以概率</a:t>
              </a:r>
              <a:r>
                <a:rPr kumimoji="1" lang="en-US" altLang="zh-CN" sz="2400" b="0" dirty="0">
                  <a:solidFill>
                    <a:schemeClr val="tx1"/>
                  </a:solidFill>
                  <a:latin typeface="黑体" panose="02010609060101010101" pitchFamily="49" charset="-122"/>
                </a:rPr>
                <a:t>1</a:t>
              </a:r>
              <a:r>
                <a:rPr kumimoji="1" lang="zh-CN" altLang="en-US" sz="2400" b="0" dirty="0">
                  <a:solidFill>
                    <a:schemeClr val="tx1"/>
                  </a:solidFill>
                  <a:latin typeface="黑体" panose="02010609060101010101" pitchFamily="49" charset="-122"/>
                </a:rPr>
                <a:t>获得</a:t>
              </a:r>
              <a:r>
                <a:rPr kumimoji="1" lang="en-US" altLang="zh-CN" sz="2400" b="0" dirty="0">
                  <a:solidFill>
                    <a:schemeClr val="tx1"/>
                  </a:solidFill>
                  <a:latin typeface="黑体" panose="02010609060101010101" pitchFamily="49" charset="-122"/>
                </a:rPr>
                <a:t>1</a:t>
              </a:r>
              <a:r>
                <a:rPr kumimoji="1" lang="zh-CN" altLang="en-US" sz="2400" b="0" dirty="0">
                  <a:solidFill>
                    <a:schemeClr val="tx1"/>
                  </a:solidFill>
                  <a:latin typeface="黑体" panose="02010609060101010101" pitchFamily="49" charset="-122"/>
                </a:rPr>
                <a:t>百万</a:t>
              </a:r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1681" y="624"/>
              <a:ext cx="2799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sz="2400" b="0">
                  <a:solidFill>
                    <a:schemeClr val="tx1"/>
                  </a:solidFill>
                  <a:latin typeface="黑体" panose="02010609060101010101" pitchFamily="49" charset="-122"/>
                </a:rPr>
                <a:t>p(2): </a:t>
              </a:r>
              <a:r>
                <a:rPr kumimoji="1" lang="zh-CN" altLang="en-US" sz="2400" b="0">
                  <a:solidFill>
                    <a:schemeClr val="tx1"/>
                  </a:solidFill>
                  <a:latin typeface="黑体" panose="02010609060101010101" pitchFamily="49" charset="-122"/>
                </a:rPr>
                <a:t>以概率</a:t>
              </a:r>
              <a:r>
                <a:rPr kumimoji="1" lang="en-US" altLang="zh-CN" sz="2400" b="0">
                  <a:solidFill>
                    <a:schemeClr val="tx1"/>
                  </a:solidFill>
                  <a:latin typeface="黑体" panose="02010609060101010101" pitchFamily="49" charset="-122"/>
                </a:rPr>
                <a:t>1</a:t>
              </a:r>
              <a:r>
                <a:rPr kumimoji="1" lang="zh-CN" altLang="en-US" sz="2400" b="0">
                  <a:solidFill>
                    <a:schemeClr val="tx1"/>
                  </a:solidFill>
                  <a:latin typeface="黑体" panose="02010609060101010101" pitchFamily="49" charset="-122"/>
                </a:rPr>
                <a:t>获得</a:t>
              </a:r>
              <a:r>
                <a:rPr kumimoji="1" lang="en-US" altLang="zh-CN" sz="2400" b="0">
                  <a:solidFill>
                    <a:schemeClr val="tx1"/>
                  </a:solidFill>
                  <a:latin typeface="黑体" panose="02010609060101010101" pitchFamily="49" charset="-122"/>
                </a:rPr>
                <a:t>1</a:t>
              </a:r>
              <a:r>
                <a:rPr kumimoji="1" lang="zh-CN" altLang="en-US" sz="2400" b="0">
                  <a:solidFill>
                    <a:schemeClr val="tx1"/>
                  </a:solidFill>
                  <a:latin typeface="黑体" panose="02010609060101010101" pitchFamily="49" charset="-122"/>
                </a:rPr>
                <a:t>元</a:t>
              </a: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1681" y="1056"/>
              <a:ext cx="313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sz="2400" b="0" dirty="0">
                  <a:solidFill>
                    <a:schemeClr val="tx1"/>
                  </a:solidFill>
                  <a:latin typeface="黑体" panose="02010609060101010101" pitchFamily="49" charset="-122"/>
                </a:rPr>
                <a:t>p(3): </a:t>
              </a:r>
              <a:r>
                <a:rPr kumimoji="1" lang="zh-CN" altLang="en-US" sz="2400" b="0" dirty="0">
                  <a:solidFill>
                    <a:schemeClr val="tx1"/>
                  </a:solidFill>
                  <a:latin typeface="黑体" panose="02010609060101010101" pitchFamily="49" charset="-122"/>
                </a:rPr>
                <a:t>以概率</a:t>
              </a:r>
              <a:r>
                <a:rPr kumimoji="1" lang="en-US" altLang="zh-CN" sz="2400" b="0" dirty="0">
                  <a:solidFill>
                    <a:schemeClr val="tx1"/>
                  </a:solidFill>
                  <a:latin typeface="黑体" panose="02010609060101010101" pitchFamily="49" charset="-122"/>
                </a:rPr>
                <a:t>1</a:t>
              </a:r>
              <a:r>
                <a:rPr kumimoji="1" lang="zh-CN" altLang="en-US" sz="2400" b="0" dirty="0">
                  <a:solidFill>
                    <a:schemeClr val="tx1"/>
                  </a:solidFill>
                  <a:latin typeface="黑体" panose="02010609060101010101" pitchFamily="49" charset="-122"/>
                </a:rPr>
                <a:t>获得</a:t>
              </a:r>
              <a:r>
                <a:rPr kumimoji="1" lang="en-US" altLang="zh-CN" sz="2400" b="0" dirty="0">
                  <a:solidFill>
                    <a:schemeClr val="tx1"/>
                  </a:solidFill>
                  <a:latin typeface="黑体" panose="02010609060101010101" pitchFamily="49" charset="-122"/>
                </a:rPr>
                <a:t>0.99</a:t>
              </a:r>
              <a:r>
                <a:rPr kumimoji="1" lang="zh-CN" altLang="en-US" sz="2400" b="0" dirty="0">
                  <a:solidFill>
                    <a:schemeClr val="tx1"/>
                  </a:solidFill>
                  <a:latin typeface="黑体" panose="02010609060101010101" pitchFamily="49" charset="-122"/>
                </a:rPr>
                <a:t>元</a:t>
              </a:r>
            </a:p>
          </p:txBody>
        </p:sp>
      </p:grpSp>
      <p:sp>
        <p:nvSpPr>
          <p:cNvPr id="17" name="Rectangle 9"/>
          <p:cNvSpPr>
            <a:spLocks noChangeArrowheads="1"/>
          </p:cNvSpPr>
          <p:nvPr/>
        </p:nvSpPr>
        <p:spPr bwMode="auto">
          <a:xfrm>
            <a:off x="3057300" y="3063092"/>
            <a:ext cx="57292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按连续性假定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, 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一定存在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0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＜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β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＜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1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，满足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971797" y="3787776"/>
                <a:ext cx="38236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≻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797" y="3787776"/>
                <a:ext cx="3823674" cy="369332"/>
              </a:xfrm>
              <a:prstGeom prst="rect">
                <a:avLst/>
              </a:prstGeom>
              <a:blipFill>
                <a:blip r:embed="rId2"/>
                <a:stretch>
                  <a:fillRect l="-1276" r="-2233" b="-377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9"/>
          <p:cNvGrpSpPr>
            <a:grpSpLocks/>
          </p:cNvGrpSpPr>
          <p:nvPr/>
        </p:nvGrpSpPr>
        <p:grpSpPr bwMode="auto">
          <a:xfrm>
            <a:off x="3057524" y="4497102"/>
            <a:ext cx="5824539" cy="1114427"/>
            <a:chOff x="1048" y="2792"/>
            <a:chExt cx="3669" cy="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3"/>
                <p:cNvSpPr>
                  <a:spLocks noChangeArrowheads="1"/>
                </p:cNvSpPr>
                <p:nvPr/>
              </p:nvSpPr>
              <p:spPr bwMode="auto">
                <a:xfrm>
                  <a:off x="1048" y="2792"/>
                  <a:ext cx="3669" cy="7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v"/>
                    <a:defRPr sz="28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bg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1"/>
                    </a:buClr>
                    <a:buChar char="•"/>
                    <a:defRPr sz="24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>
                    <a:lnSpc>
                      <a:spcPct val="150000"/>
                    </a:lnSpc>
                    <a:spcBef>
                      <a:spcPct val="50000"/>
                    </a:spcBef>
                    <a:buClrTx/>
                    <a:buNone/>
                  </a:pPr>
                  <a:r>
                    <a:rPr kumimoji="1" lang="zh-CN" altLang="en-US" sz="2400" b="0" dirty="0">
                      <a:solidFill>
                        <a:schemeClr val="tx1"/>
                      </a:solidFill>
                      <a:latin typeface="黑体" panose="02010609060101010101" pitchFamily="49" charset="-122"/>
                    </a:rPr>
                    <a:t>但考虑到抽奖的乐趣</a:t>
                  </a:r>
                  <a:r>
                    <a:rPr kumimoji="1" lang="en-US" altLang="zh-CN" sz="2400" b="0" dirty="0">
                      <a:solidFill>
                        <a:schemeClr val="tx1"/>
                      </a:solidFill>
                      <a:latin typeface="黑体" panose="02010609060101010101" pitchFamily="49" charset="-122"/>
                    </a:rPr>
                    <a:t>, </a:t>
                  </a:r>
                  <a:r>
                    <a:rPr kumimoji="1" lang="zh-CN" altLang="en-US" sz="2400" b="0" dirty="0">
                      <a:solidFill>
                        <a:schemeClr val="tx1"/>
                      </a:solidFill>
                      <a:latin typeface="黑体" panose="02010609060101010101" pitchFamily="49" charset="-122"/>
                    </a:rPr>
                    <a:t>上述</a:t>
                  </a:r>
                  <a14:m>
                    <m:oMath xmlns:m="http://schemas.openxmlformats.org/officeDocument/2006/math">
                      <m:r>
                        <a:rPr kumimoji="1" lang="en-US" altLang="zh-CN" sz="2400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kumimoji="1" lang="en-US" altLang="zh-CN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kumimoji="1" lang="zh-CN" altLang="en-US" sz="2400" b="0" dirty="0">
                      <a:solidFill>
                        <a:schemeClr val="tx1"/>
                      </a:solidFill>
                      <a:latin typeface="+mn-ea"/>
                    </a:rPr>
                    <a:t>可能不存在</a:t>
                  </a:r>
                  <a:r>
                    <a:rPr kumimoji="1" lang="zh-CN" altLang="en-US" sz="2400" b="0" dirty="0">
                      <a:solidFill>
                        <a:schemeClr val="tx1"/>
                      </a:solidFill>
                      <a:latin typeface="黑体" panose="02010609060101010101" pitchFamily="49" charset="-122"/>
                    </a:rPr>
                    <a:t>因为这个乐趣的价值可能已经超过</a:t>
                  </a:r>
                  <a:r>
                    <a:rPr kumimoji="1" lang="en-US" altLang="zh-CN" sz="2400" b="0" dirty="0">
                      <a:solidFill>
                        <a:schemeClr val="tx1"/>
                      </a:solidFill>
                      <a:latin typeface="黑体" panose="02010609060101010101" pitchFamily="49" charset="-122"/>
                    </a:rPr>
                    <a:t>0.01</a:t>
                  </a:r>
                  <a:r>
                    <a:rPr kumimoji="1" lang="zh-CN" altLang="en-US" sz="2400" b="0" dirty="0">
                      <a:solidFill>
                        <a:schemeClr val="tx1"/>
                      </a:solidFill>
                      <a:latin typeface="黑体" panose="02010609060101010101" pitchFamily="49" charset="-122"/>
                    </a:rPr>
                    <a:t>元</a:t>
                  </a:r>
                  <a:r>
                    <a:rPr kumimoji="1" lang="en-US" altLang="zh-CN" sz="2400" b="0" dirty="0">
                      <a:solidFill>
                        <a:schemeClr val="tx1"/>
                      </a:solidFill>
                      <a:latin typeface="黑体" panose="02010609060101010101" pitchFamily="49" charset="-122"/>
                    </a:rPr>
                    <a:t>!</a:t>
                  </a:r>
                </a:p>
              </p:txBody>
            </p:sp>
          </mc:Choice>
          <mc:Fallback xmlns="">
            <p:sp>
              <p:nvSpPr>
                <p:cNvPr id="19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48" y="2792"/>
                  <a:ext cx="3669" cy="702"/>
                </a:xfrm>
                <a:prstGeom prst="rect">
                  <a:avLst/>
                </a:prstGeom>
                <a:blipFill>
                  <a:blip r:embed="rId3"/>
                  <a:stretch>
                    <a:fillRect l="-1675" r="-1571" b="-1147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5"/>
            <p:cNvSpPr>
              <a:spLocks noChangeArrowheads="1"/>
            </p:cNvSpPr>
            <p:nvPr/>
          </p:nvSpPr>
          <p:spPr bwMode="auto">
            <a:xfrm>
              <a:off x="3873" y="2880"/>
              <a:ext cx="116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endParaRPr kumimoji="1" lang="zh-CN" altLang="en-US" sz="2800" dirty="0">
                <a:solidFill>
                  <a:srgbClr val="0000FF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9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140797" y="868590"/>
            <a:ext cx="495520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457189" indent="-457189">
              <a:spcBef>
                <a:spcPct val="50000"/>
              </a:spcBef>
              <a:buClrTx/>
              <a:buFont typeface="Wingdings" panose="05000000000000000000" pitchFamily="2" charset="2"/>
              <a:buChar char="n"/>
            </a:pPr>
            <a:r>
              <a:rPr kumimoji="1" lang="zh-CN" altLang="en-US" b="0" dirty="0">
                <a:solidFill>
                  <a:schemeClr val="tx1"/>
                </a:solidFill>
                <a:latin typeface="黑体" panose="02010609060101010101" pitchFamily="49" charset="-122"/>
              </a:rPr>
              <a:t>钱的效用的等价量确定方法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491" y="1723769"/>
            <a:ext cx="3490912" cy="2904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19" y="4959811"/>
            <a:ext cx="5599728" cy="107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7670461" y="4218629"/>
            <a:ext cx="2864197" cy="1278331"/>
            <a:chOff x="6150943" y="3997524"/>
            <a:chExt cx="2864197" cy="1278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/>
                <p:cNvSpPr/>
                <p:nvPr/>
              </p:nvSpPr>
              <p:spPr>
                <a:xfrm>
                  <a:off x="6150943" y="3997524"/>
                  <a:ext cx="1732910" cy="461665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altLang="zh-CN" sz="2400" i="1" ker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 kern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kern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 kern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 i="1" ker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,0.5,</m:t>
                            </m:r>
                            <m:sSub>
                              <m:sSubPr>
                                <m:ctrlPr>
                                  <a:rPr lang="en-US" altLang="zh-CN" sz="2400" i="1" kern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kern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 kern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4" name="矩形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0943" y="3997524"/>
                  <a:ext cx="1732910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"/>
                <p:cNvSpPr>
                  <a:spLocks noChangeArrowheads="1"/>
                </p:cNvSpPr>
                <p:nvPr/>
              </p:nvSpPr>
              <p:spPr bwMode="auto">
                <a:xfrm>
                  <a:off x="6150943" y="4444858"/>
                  <a:ext cx="2864197" cy="830996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v"/>
                    <a:defRPr sz="28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bg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1"/>
                    </a:buClr>
                    <a:buChar char="•"/>
                    <a:defRPr sz="24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>
                    <a:spcBef>
                      <a:spcPct val="50000"/>
                    </a:spcBef>
                    <a:buClrTx/>
                    <a:buFontTx/>
                    <a:buNone/>
                  </a:pPr>
                  <a:r>
                    <a:rPr kumimoji="1" lang="zh-CN" altLang="en-US" sz="2400" b="0" dirty="0">
                      <a:solidFill>
                        <a:schemeClr val="tx1"/>
                      </a:solidFill>
                      <a:latin typeface="黑体" panose="02010609060101010101" pitchFamily="49" charset="-122"/>
                    </a:rPr>
                    <a:t>以概率</a:t>
                  </a:r>
                  <a:r>
                    <a:rPr kumimoji="1" lang="en-US" altLang="zh-CN" sz="2400" b="0" dirty="0">
                      <a:solidFill>
                        <a:schemeClr val="tx1"/>
                      </a:solidFill>
                      <a:latin typeface="黑体" panose="02010609060101010101" pitchFamily="49" charset="-122"/>
                    </a:rPr>
                    <a:t>0.5</a:t>
                  </a:r>
                  <a:r>
                    <a:rPr kumimoji="1" lang="zh-CN" altLang="en-US" sz="2400" b="0" dirty="0">
                      <a:solidFill>
                        <a:schemeClr val="tx1"/>
                      </a:solidFill>
                      <a:latin typeface="黑体" panose="02010609060101010101" pitchFamily="49" charset="-122"/>
                    </a:rPr>
                    <a:t>得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a14:m>
                  <a:r>
                    <a:rPr kumimoji="1" lang="en-US" altLang="zh-CN" sz="2400" b="0" dirty="0">
                      <a:solidFill>
                        <a:schemeClr val="tx1"/>
                      </a:solidFill>
                      <a:latin typeface="黑体" panose="02010609060101010101" pitchFamily="49" charset="-122"/>
                    </a:rPr>
                    <a:t>,</a:t>
                  </a:r>
                  <a:r>
                    <a:rPr kumimoji="1" lang="zh-CN" altLang="en-US" sz="2400" b="0" dirty="0">
                      <a:solidFill>
                        <a:schemeClr val="tx1"/>
                      </a:solidFill>
                      <a:latin typeface="黑体" panose="02010609060101010101" pitchFamily="49" charset="-122"/>
                    </a:rPr>
                    <a:t>以概率</a:t>
                  </a:r>
                  <a:r>
                    <a:rPr kumimoji="1" lang="en-US" altLang="zh-CN" sz="2400" b="0" dirty="0">
                      <a:solidFill>
                        <a:schemeClr val="tx1"/>
                      </a:solidFill>
                      <a:latin typeface="黑体" panose="02010609060101010101" pitchFamily="49" charset="-122"/>
                    </a:rPr>
                    <a:t>0.5</a:t>
                  </a:r>
                  <a:r>
                    <a:rPr kumimoji="1" lang="zh-CN" altLang="en-US" sz="2400" b="0" dirty="0">
                      <a:solidFill>
                        <a:schemeClr val="tx1"/>
                      </a:solidFill>
                      <a:latin typeface="黑体" panose="02010609060101010101" pitchFamily="49" charset="-122"/>
                    </a:rPr>
                    <a:t>得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kumimoji="1" lang="zh-CN" altLang="en-US" sz="2400" b="0" dirty="0">
                    <a:solidFill>
                      <a:schemeClr val="tx1"/>
                    </a:solidFill>
                    <a:latin typeface="黑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2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150943" y="4444858"/>
                  <a:ext cx="2864197" cy="830996"/>
                </a:xfrm>
                <a:prstGeom prst="rect">
                  <a:avLst/>
                </a:prstGeom>
                <a:blipFill>
                  <a:blip r:embed="rId6"/>
                  <a:stretch>
                    <a:fillRect l="-3191" t="-8029" b="-131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组合 28"/>
          <p:cNvGrpSpPr/>
          <p:nvPr/>
        </p:nvGrpSpPr>
        <p:grpSpPr>
          <a:xfrm>
            <a:off x="7515955" y="1648252"/>
            <a:ext cx="2339102" cy="2074027"/>
            <a:chOff x="6049106" y="1529762"/>
            <a:chExt cx="2339102" cy="20740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"/>
                <p:cNvSpPr>
                  <a:spLocks noChangeArrowheads="1"/>
                </p:cNvSpPr>
                <p:nvPr/>
              </p:nvSpPr>
              <p:spPr bwMode="auto">
                <a:xfrm>
                  <a:off x="6271058" y="3142125"/>
                  <a:ext cx="1895199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v"/>
                    <a:defRPr sz="28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bg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1"/>
                    </a:buClr>
                    <a:buChar char="•"/>
                    <a:defRPr sz="24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>
                    <a:spcBef>
                      <a:spcPct val="50000"/>
                    </a:spcBef>
                    <a:buClrTx/>
                    <a:buFontTx/>
                    <a:buNone/>
                  </a:pPr>
                  <a:r>
                    <a:rPr kumimoji="1" lang="zh-CN" altLang="en-US" sz="2400" b="0" dirty="0">
                      <a:solidFill>
                        <a:schemeClr val="tx1"/>
                      </a:solidFill>
                      <a:latin typeface="黑体" panose="02010609060101010101" pitchFamily="49" charset="-122"/>
                    </a:rPr>
                    <a:t>设愿意付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0.5</m:t>
                          </m:r>
                        </m:sub>
                      </m:sSub>
                    </m:oMath>
                  </a14:m>
                  <a:endParaRPr kumimoji="1" lang="zh-CN" altLang="en-US" sz="2400" b="0" dirty="0">
                    <a:solidFill>
                      <a:schemeClr val="tx1"/>
                    </a:solidFill>
                    <a:latin typeface="黑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24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271058" y="3142125"/>
                  <a:ext cx="1895199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4823" t="-14474" b="-2500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/>
                <p:cNvSpPr/>
                <p:nvPr/>
              </p:nvSpPr>
              <p:spPr>
                <a:xfrm>
                  <a:off x="6352203" y="2618633"/>
                  <a:ext cx="1732910" cy="461665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altLang="zh-CN" sz="2400" i="1" ker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 kern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kern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 kern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 i="1" ker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,0.5,</m:t>
                            </m:r>
                            <m:sSub>
                              <m:sSubPr>
                                <m:ctrlPr>
                                  <a:rPr lang="en-US" altLang="zh-CN" sz="2400" i="1" kern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kern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 kern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5" name="矩形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2203" y="2618633"/>
                  <a:ext cx="1732910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Rectangle 2"/>
            <p:cNvSpPr>
              <a:spLocks noChangeArrowheads="1"/>
            </p:cNvSpPr>
            <p:nvPr/>
          </p:nvSpPr>
          <p:spPr bwMode="auto">
            <a:xfrm>
              <a:off x="6049106" y="1529762"/>
              <a:ext cx="2339102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400" b="0" dirty="0">
                  <a:solidFill>
                    <a:schemeClr val="tx1"/>
                  </a:solidFill>
                  <a:latin typeface="黑体" panose="02010609060101010101" pitchFamily="49" charset="-122"/>
                </a:rPr>
                <a:t>询问决策者愿意</a:t>
              </a:r>
              <a:endPara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endParaRPr>
            </a:p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400" b="0" dirty="0">
                  <a:solidFill>
                    <a:schemeClr val="tx1"/>
                  </a:solidFill>
                  <a:latin typeface="黑体" panose="02010609060101010101" pitchFamily="49" charset="-122"/>
                </a:rPr>
                <a:t>用多少钱买机会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496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7475652" y="1324850"/>
            <a:ext cx="2219454" cy="1830228"/>
            <a:chOff x="6049106" y="1529762"/>
            <a:chExt cx="2219455" cy="18302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2"/>
                <p:cNvSpPr>
                  <a:spLocks noChangeArrowheads="1"/>
                </p:cNvSpPr>
                <p:nvPr/>
              </p:nvSpPr>
              <p:spPr bwMode="auto">
                <a:xfrm>
                  <a:off x="6271057" y="2898324"/>
                  <a:ext cx="1871154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v"/>
                    <a:defRPr sz="2800" b="1">
                      <a:solidFill>
                        <a:schemeClr val="bg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bg1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1"/>
                    </a:buClr>
                    <a:buChar char="•"/>
                    <a:defRPr sz="24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rgbClr val="000000"/>
                      </a:solidFill>
                      <a:latin typeface="Arial" panose="020B0604020202020204" pitchFamily="34" charset="0"/>
                      <a:ea typeface="黑体" panose="02010609060101010101" pitchFamily="49" charset="-122"/>
                    </a:defRPr>
                  </a:lvl9pPr>
                </a:lstStyle>
                <a:p>
                  <a:pPr>
                    <a:spcBef>
                      <a:spcPct val="50000"/>
                    </a:spcBef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CN" alt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又可得</m:t>
                        </m:r>
                        <m:sSub>
                          <m:sSubPr>
                            <m:ctrlPr>
                              <a:rPr kumimoji="1" lang="en-US" altLang="zh-CN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0.75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400" b="0" dirty="0">
                    <a:solidFill>
                      <a:schemeClr val="tx1"/>
                    </a:solidFill>
                    <a:latin typeface="黑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14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271057" y="2898324"/>
                  <a:ext cx="1871154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13158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/>
                <p:cNvSpPr/>
                <p:nvPr/>
              </p:nvSpPr>
              <p:spPr>
                <a:xfrm>
                  <a:off x="6352202" y="2190008"/>
                  <a:ext cx="1916359" cy="461665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altLang="zh-CN" sz="2400" i="1" ker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 kern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kern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 kern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 i="1" ker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,0.5,</m:t>
                            </m:r>
                            <m:sSub>
                              <m:sSubPr>
                                <m:ctrlPr>
                                  <a:rPr lang="en-US" altLang="zh-CN" sz="2400" i="1" kern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kern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 kern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0.5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2202" y="2190008"/>
                  <a:ext cx="1916359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2"/>
            <p:cNvSpPr>
              <a:spLocks noChangeArrowheads="1"/>
            </p:cNvSpPr>
            <p:nvPr/>
          </p:nvSpPr>
          <p:spPr bwMode="auto">
            <a:xfrm>
              <a:off x="6049106" y="1529762"/>
              <a:ext cx="80021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400" b="0" dirty="0">
                  <a:solidFill>
                    <a:schemeClr val="tx1"/>
                  </a:solidFill>
                  <a:latin typeface="黑体" panose="02010609060101010101" pitchFamily="49" charset="-122"/>
                </a:rPr>
                <a:t>再问</a:t>
              </a: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614" y="1024905"/>
            <a:ext cx="4572001" cy="312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687" y="4323239"/>
            <a:ext cx="5479692" cy="1509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3476629" y="5126772"/>
            <a:ext cx="17315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dirty="0">
                <a:solidFill>
                  <a:schemeClr val="tx1"/>
                </a:solidFill>
                <a:latin typeface="黑体" panose="02010609060101010101" pitchFamily="49" charset="-122"/>
              </a:rPr>
              <a:t>如此继续</a:t>
            </a:r>
            <a:r>
              <a:rPr kumimoji="1" lang="en-US" altLang="zh-CN" sz="2400" dirty="0">
                <a:solidFill>
                  <a:schemeClr val="tx1"/>
                </a:solidFill>
                <a:latin typeface="黑体" panose="02010609060101010101" pitchFamily="49" charset="-122"/>
              </a:rPr>
              <a:t>…</a:t>
            </a:r>
            <a:endParaRPr kumimoji="1" lang="zh-CN" altLang="en-US" sz="2400" dirty="0">
              <a:solidFill>
                <a:schemeClr val="tx1"/>
              </a:solidFill>
              <a:latin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639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10202" y="1002532"/>
            <a:ext cx="592982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b="0" dirty="0">
                <a:solidFill>
                  <a:srgbClr val="C00000"/>
                </a:solidFill>
              </a:rPr>
              <a:t>钱的非线性效用产生的一些有趣现象</a:t>
            </a:r>
          </a:p>
        </p:txBody>
      </p:sp>
      <p:grpSp>
        <p:nvGrpSpPr>
          <p:cNvPr id="8" name="Group 14"/>
          <p:cNvGrpSpPr>
            <a:grpSpLocks/>
          </p:cNvGrpSpPr>
          <p:nvPr/>
        </p:nvGrpSpPr>
        <p:grpSpPr bwMode="auto">
          <a:xfrm>
            <a:off x="1782841" y="1756803"/>
            <a:ext cx="6345237" cy="461963"/>
            <a:chOff x="113" y="720"/>
            <a:chExt cx="3997" cy="291"/>
          </a:xfrm>
        </p:grpSpPr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113" y="720"/>
              <a:ext cx="364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1" lang="zh-CN" altLang="en-US" sz="2400" dirty="0">
                  <a:ea typeface="+mj-ea"/>
                </a:rPr>
                <a:t>例</a:t>
              </a:r>
              <a:r>
                <a:rPr kumimoji="1" lang="en-US" altLang="zh-CN" sz="2400" dirty="0">
                  <a:ea typeface="+mj-ea"/>
                </a:rPr>
                <a:t>:</a:t>
              </a:r>
            </a:p>
          </p:txBody>
        </p:sp>
        <p:sp>
          <p:nvSpPr>
            <p:cNvPr id="11" name="Rectangle 4"/>
            <p:cNvSpPr>
              <a:spLocks noChangeArrowheads="1"/>
            </p:cNvSpPr>
            <p:nvPr/>
          </p:nvSpPr>
          <p:spPr bwMode="auto">
            <a:xfrm>
              <a:off x="545" y="720"/>
              <a:ext cx="356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sz="2400" b="0" dirty="0">
                  <a:solidFill>
                    <a:schemeClr val="tx1"/>
                  </a:solidFill>
                </a:rPr>
                <a:t>0.25</a:t>
              </a:r>
              <a:r>
                <a:rPr kumimoji="1" lang="zh-CN" altLang="en-US" sz="2400" b="0" dirty="0">
                  <a:solidFill>
                    <a:schemeClr val="tx1"/>
                  </a:solidFill>
                </a:rPr>
                <a:t>概率得</a:t>
              </a:r>
              <a:r>
                <a:rPr kumimoji="1" lang="en-US" altLang="zh-CN" sz="2400" b="0" dirty="0">
                  <a:solidFill>
                    <a:schemeClr val="tx1"/>
                  </a:solidFill>
                </a:rPr>
                <a:t>100, 0.75</a:t>
              </a:r>
              <a:r>
                <a:rPr kumimoji="1" lang="zh-CN" altLang="en-US" sz="2400" b="0" dirty="0">
                  <a:solidFill>
                    <a:schemeClr val="tx1"/>
                  </a:solidFill>
                </a:rPr>
                <a:t>概率得</a:t>
              </a:r>
              <a:r>
                <a:rPr kumimoji="1" lang="en-US" altLang="zh-CN" sz="2400" b="0" dirty="0">
                  <a:solidFill>
                    <a:schemeClr val="tx1"/>
                  </a:solidFill>
                </a:rPr>
                <a:t>0, </a:t>
              </a:r>
              <a:r>
                <a:rPr kumimoji="1" lang="zh-CN" altLang="en-US" sz="2400" b="0" dirty="0">
                  <a:solidFill>
                    <a:schemeClr val="tx1"/>
                  </a:solidFill>
                </a:rPr>
                <a:t>值多少钱</a:t>
              </a:r>
              <a:r>
                <a:rPr kumimoji="1" lang="en-US" altLang="zh-CN" sz="2400" b="0" dirty="0">
                  <a:solidFill>
                    <a:schemeClr val="tx1"/>
                  </a:solidFill>
                </a:rPr>
                <a:t>?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grayscl/>
          </a:blip>
          <a:srcRect b="37525"/>
          <a:stretch/>
        </p:blipFill>
        <p:spPr>
          <a:xfrm>
            <a:off x="2606587" y="2430208"/>
            <a:ext cx="6278563" cy="87649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2606587" y="3526880"/>
            <a:ext cx="6110281" cy="801685"/>
          </a:xfrm>
          <a:prstGeom prst="rect">
            <a:avLst/>
          </a:prstGeom>
        </p:spPr>
      </p:pic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606587" y="4548745"/>
            <a:ext cx="589456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</a:rPr>
              <a:t>假定卖方和买方钱的效用一样</a:t>
            </a:r>
            <a:r>
              <a:rPr kumimoji="1" lang="en-US" altLang="zh-CN" sz="2400" b="0" dirty="0">
                <a:solidFill>
                  <a:schemeClr val="tx1"/>
                </a:solidFill>
              </a:rPr>
              <a:t>, </a:t>
            </a:r>
            <a:r>
              <a:rPr kumimoji="1" lang="zh-CN" altLang="en-US" sz="2400" b="0" dirty="0">
                <a:solidFill>
                  <a:schemeClr val="tx1"/>
                </a:solidFill>
              </a:rPr>
              <a:t>最坏的后果</a:t>
            </a:r>
          </a:p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</a:rPr>
              <a:t>为负数</a:t>
            </a:r>
            <a:r>
              <a:rPr kumimoji="1" lang="en-US" altLang="zh-CN" sz="2400" b="0" dirty="0">
                <a:solidFill>
                  <a:schemeClr val="tx1"/>
                </a:solidFill>
              </a:rPr>
              <a:t>(</a:t>
            </a:r>
            <a:r>
              <a:rPr kumimoji="1" lang="zh-CN" altLang="en-US" sz="2400" b="0" dirty="0">
                <a:solidFill>
                  <a:schemeClr val="tx1"/>
                </a:solidFill>
              </a:rPr>
              <a:t>比如</a:t>
            </a:r>
            <a:r>
              <a:rPr kumimoji="1" lang="en-US" altLang="zh-CN" sz="2400" b="0" dirty="0">
                <a:solidFill>
                  <a:schemeClr val="tx1"/>
                </a:solidFill>
              </a:rPr>
              <a:t>-50), </a:t>
            </a:r>
            <a:r>
              <a:rPr kumimoji="1" lang="zh-CN" altLang="en-US" sz="2400" b="0" dirty="0">
                <a:solidFill>
                  <a:schemeClr val="tx1"/>
                </a:solidFill>
              </a:rPr>
              <a:t>两个价格是否一定一样</a:t>
            </a:r>
            <a:r>
              <a:rPr kumimoji="1" lang="en-US" altLang="zh-CN" sz="2400" b="0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3547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72592" y="1031509"/>
            <a:ext cx="76327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rgbClr val="7030A0"/>
                </a:solidFill>
                <a:latin typeface="黑体" panose="02010609060101010101" pitchFamily="49" charset="-122"/>
              </a:rPr>
              <a:t>如果是中立的决策者</a:t>
            </a:r>
            <a:r>
              <a:rPr kumimoji="1" lang="en-US" altLang="zh-CN" sz="2400" b="0" dirty="0">
                <a:solidFill>
                  <a:srgbClr val="7030A0"/>
                </a:solidFill>
                <a:latin typeface="黑体" panose="02010609060101010101" pitchFamily="49" charset="-122"/>
              </a:rPr>
              <a:t>, </a:t>
            </a:r>
            <a:r>
              <a:rPr kumimoji="1" lang="zh-CN" altLang="en-US" sz="2400" b="0" dirty="0">
                <a:solidFill>
                  <a:srgbClr val="7030A0"/>
                </a:solidFill>
                <a:latin typeface="黑体" panose="02010609060101010101" pitchFamily="49" charset="-122"/>
              </a:rPr>
              <a:t>两个价格一定一样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1737359" y="1968316"/>
            <a:ext cx="7067933" cy="7604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1737359" y="2853041"/>
            <a:ext cx="1521039" cy="4037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1737359" y="3639662"/>
            <a:ext cx="5307607" cy="1650596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1738196" y="4931436"/>
            <a:ext cx="3949924" cy="439728"/>
            <a:chOff x="952117" y="4782353"/>
            <a:chExt cx="3949924" cy="439728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2117" y="4782353"/>
              <a:ext cx="2019683" cy="439728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41025" y="4793552"/>
              <a:ext cx="1161016" cy="4285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940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94647" y="866864"/>
            <a:ext cx="53639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rgbClr val="7030A0"/>
                </a:solidFill>
              </a:rPr>
              <a:t>其它情况不一定</a:t>
            </a:r>
            <a:r>
              <a:rPr kumimoji="1" lang="en-US" altLang="zh-CN" sz="2400" b="0" dirty="0">
                <a:solidFill>
                  <a:srgbClr val="7030A0"/>
                </a:solidFill>
              </a:rPr>
              <a:t>! </a:t>
            </a:r>
            <a:r>
              <a:rPr kumimoji="1" lang="zh-CN" altLang="en-US" sz="2400" b="0" dirty="0">
                <a:solidFill>
                  <a:srgbClr val="7030A0"/>
                </a:solidFill>
              </a:rPr>
              <a:t>考虑下述保守型效用</a:t>
            </a:r>
            <a:r>
              <a:rPr kumimoji="1" lang="en-US" altLang="zh-CN" sz="2400" b="0" dirty="0">
                <a:solidFill>
                  <a:srgbClr val="7030A0"/>
                </a:solidFill>
              </a:rPr>
              <a:t>:</a:t>
            </a:r>
          </a:p>
        </p:txBody>
      </p:sp>
      <p:pic>
        <p:nvPicPr>
          <p:cNvPr id="8" name="图片 5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26"/>
          <a:stretch/>
        </p:blipFill>
        <p:spPr bwMode="auto">
          <a:xfrm>
            <a:off x="2547865" y="1445270"/>
            <a:ext cx="6380377" cy="396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787790" y="5529471"/>
                <a:ext cx="202703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Bef>
                    <a:spcPct val="50000"/>
                  </a:spcBef>
                </a:pPr>
                <a:r>
                  <a:rPr kumimoji="1" lang="zh-CN" altLang="en-US" sz="2400" dirty="0">
                    <a:latin typeface="黑体" panose="02010609060101010101" pitchFamily="49" charset="-122"/>
                  </a:rPr>
                  <a:t>所以</a:t>
                </a:r>
                <a:r>
                  <a:rPr kumimoji="1" lang="en-US" altLang="zh-CN" sz="2400" dirty="0">
                    <a:latin typeface="黑体" panose="02010609060101010101" pitchFamily="49" charset="-122"/>
                  </a:rPr>
                  <a:t>	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=25</m:t>
                    </m:r>
                  </m:oMath>
                </a14:m>
                <a:endParaRPr kumimoji="1" lang="zh-CN" altLang="en-US" sz="2400" dirty="0">
                  <a:latin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790" y="5529471"/>
                <a:ext cx="2027030" cy="461665"/>
              </a:xfrm>
              <a:prstGeom prst="rect">
                <a:avLst/>
              </a:prstGeom>
              <a:blipFill>
                <a:blip r:embed="rId3"/>
                <a:stretch>
                  <a:fillRect l="-4505" t="-9211" r="-300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组合 10"/>
          <p:cNvGrpSpPr/>
          <p:nvPr/>
        </p:nvGrpSpPr>
        <p:grpSpPr>
          <a:xfrm>
            <a:off x="7795763" y="3151431"/>
            <a:ext cx="1132479" cy="555137"/>
            <a:chOff x="6692822" y="3067050"/>
            <a:chExt cx="1132478" cy="555137"/>
          </a:xfrm>
        </p:grpSpPr>
        <p:sp>
          <p:nvSpPr>
            <p:cNvPr id="9" name="圆角矩形 8"/>
            <p:cNvSpPr/>
            <p:nvPr/>
          </p:nvSpPr>
          <p:spPr>
            <a:xfrm>
              <a:off x="6692822" y="3067050"/>
              <a:ext cx="1084737" cy="555137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6717305" y="3161297"/>
              <a:ext cx="1107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b="1" dirty="0">
                  <a:solidFill>
                    <a:prstClr val="black"/>
                  </a:solidFill>
                  <a:latin typeface="黑体" panose="02010609060101010101" pitchFamily="49" charset="-122"/>
                </a:rPr>
                <a:t>对于卖方</a:t>
              </a:r>
              <a:endParaRPr lang="zh-CN" alt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201551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79"/>
          <a:stretch/>
        </p:blipFill>
        <p:spPr bwMode="auto">
          <a:xfrm>
            <a:off x="2520960" y="1436345"/>
            <a:ext cx="6493224" cy="2304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03"/>
          <a:stretch/>
        </p:blipFill>
        <p:spPr bwMode="auto">
          <a:xfrm>
            <a:off x="2520960" y="4134131"/>
            <a:ext cx="6337300" cy="196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194647" y="927128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dirty="0">
                <a:solidFill>
                  <a:srgbClr val="7030A0"/>
                </a:solidFill>
              </a:rPr>
              <a:t>对于买方</a:t>
            </a:r>
            <a:endParaRPr kumimoji="1" lang="en-US" altLang="zh-CN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737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88612" y="1207938"/>
            <a:ext cx="234070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dirty="0">
                <a:solidFill>
                  <a:schemeClr val="tx1"/>
                </a:solidFill>
                <a:latin typeface="黑体" panose="02010609060101010101" pitchFamily="49" charset="-122"/>
              </a:rPr>
              <a:t>例</a:t>
            </a:r>
            <a:r>
              <a:rPr kumimoji="1" lang="zh-CN" altLang="en-US" b="0" dirty="0">
                <a:solidFill>
                  <a:schemeClr val="tx1"/>
                </a:solidFill>
                <a:latin typeface="黑体" panose="02010609060101010101" pitchFamily="49" charset="-122"/>
              </a:rPr>
              <a:t>：抽奖问题</a:t>
            </a:r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1588612" y="2210745"/>
            <a:ext cx="396482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用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100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元钱可以购买一次抽奖机会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, 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抽中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A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可得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500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元奖金，抽中其它牌没有奖金</a:t>
            </a:r>
          </a:p>
        </p:txBody>
      </p:sp>
      <p:graphicFrame>
        <p:nvGraphicFramePr>
          <p:cNvPr id="1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4919020"/>
              </p:ext>
            </p:extLst>
          </p:nvPr>
        </p:nvGraphicFramePr>
        <p:xfrm>
          <a:off x="6173044" y="1786669"/>
          <a:ext cx="4021137" cy="289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1" name="剪辑" r:id="rId3" imgW="2286303" imgH="1931814" progId="MS_ClipArt_Gallery.2">
                  <p:embed/>
                </p:oleObj>
              </mc:Choice>
              <mc:Fallback>
                <p:oleObj name="剪辑" r:id="rId3" imgW="2286303" imgH="1931814" progId="MS_ClipArt_Gallery.2">
                  <p:embed/>
                  <p:pic>
                    <p:nvPicPr>
                      <p:cNvPr id="512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044" y="1786669"/>
                        <a:ext cx="4021137" cy="289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2861703" y="5105558"/>
            <a:ext cx="41857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决策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: 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是否购买此抽奖机会？</a:t>
            </a:r>
          </a:p>
        </p:txBody>
      </p:sp>
    </p:spTree>
    <p:extLst>
      <p:ext uri="{BB962C8B-B14F-4D97-AF65-F5344CB8AC3E}">
        <p14:creationId xmlns:p14="http://schemas.microsoft.com/office/powerpoint/2010/main" val="396042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1166875" y="1077042"/>
            <a:ext cx="15716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dirty="0">
                <a:solidFill>
                  <a:srgbClr val="7030A0"/>
                </a:solidFill>
                <a:latin typeface="黑体" panose="02010609060101010101" pitchFamily="49" charset="-122"/>
              </a:rPr>
              <a:t>含义</a:t>
            </a:r>
            <a:r>
              <a:rPr kumimoji="1" lang="en-US" altLang="zh-CN" dirty="0">
                <a:solidFill>
                  <a:srgbClr val="7030A0"/>
                </a:solidFill>
                <a:latin typeface="黑体" panose="02010609060101010101" pitchFamily="49" charset="-122"/>
              </a:rPr>
              <a:t>: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1952687" y="1816974"/>
            <a:ext cx="7938390" cy="1667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dirty="0">
                <a:solidFill>
                  <a:schemeClr val="tx1"/>
                </a:solidFill>
                <a:latin typeface="黑体" panose="02010609060101010101" pitchFamily="49" charset="-122"/>
              </a:rPr>
              <a:t>    对于所考虑的抽奖问题</a:t>
            </a:r>
            <a:r>
              <a:rPr kumimoji="1" lang="en-US" altLang="zh-CN" sz="2400" dirty="0">
                <a:solidFill>
                  <a:schemeClr val="tx1"/>
                </a:solidFill>
                <a:latin typeface="黑体" panose="02010609060101010101" pitchFamily="49" charset="-122"/>
              </a:rPr>
              <a:t>,</a:t>
            </a:r>
            <a:r>
              <a:rPr kumimoji="1" lang="zh-CN" altLang="en-US" sz="2400" dirty="0">
                <a:solidFill>
                  <a:schemeClr val="tx1"/>
                </a:solidFill>
                <a:latin typeface="黑体" panose="02010609060101010101" pitchFamily="49" charset="-122"/>
              </a:rPr>
              <a:t>如果卖者和买者对钱的确定性效用都是前面给出的</a:t>
            </a:r>
            <a:r>
              <a:rPr kumimoji="1" lang="zh-CN" altLang="en-US" sz="2400" dirty="0">
                <a:solidFill>
                  <a:srgbClr val="FF0000"/>
                </a:solidFill>
                <a:latin typeface="黑体" panose="02010609060101010101" pitchFamily="49" charset="-122"/>
              </a:rPr>
              <a:t>保守型效用函数</a:t>
            </a:r>
            <a:r>
              <a:rPr kumimoji="1" lang="en-US" altLang="zh-CN" sz="2400" dirty="0">
                <a:solidFill>
                  <a:schemeClr val="tx1"/>
                </a:solidFill>
                <a:latin typeface="黑体" panose="02010609060101010101" pitchFamily="49" charset="-122"/>
              </a:rPr>
              <a:t>,</a:t>
            </a:r>
            <a:r>
              <a:rPr kumimoji="1" lang="zh-CN" altLang="en-US" sz="2400" dirty="0">
                <a:solidFill>
                  <a:schemeClr val="tx1"/>
                </a:solidFill>
                <a:latin typeface="黑体" panose="02010609060101010101" pitchFamily="49" charset="-122"/>
              </a:rPr>
              <a:t>那么买方价格一定</a:t>
            </a:r>
            <a:r>
              <a:rPr kumimoji="1" lang="zh-CN" altLang="en-US" sz="2400" dirty="0">
                <a:solidFill>
                  <a:srgbClr val="FF0000"/>
                </a:solidFill>
                <a:latin typeface="黑体" panose="02010609060101010101" pitchFamily="49" charset="-122"/>
              </a:rPr>
              <a:t>小于</a:t>
            </a:r>
            <a:r>
              <a:rPr kumimoji="1" lang="zh-CN" altLang="en-US" sz="2400" dirty="0">
                <a:solidFill>
                  <a:schemeClr val="tx1"/>
                </a:solidFill>
                <a:latin typeface="黑体" panose="02010609060101010101" pitchFamily="49" charset="-122"/>
              </a:rPr>
              <a:t>卖方价格</a:t>
            </a:r>
            <a:r>
              <a:rPr kumimoji="1" lang="en-US" altLang="zh-CN" sz="2400" dirty="0">
                <a:solidFill>
                  <a:schemeClr val="tx1"/>
                </a:solidFill>
                <a:latin typeface="黑体" panose="02010609060101010101" pitchFamily="49" charset="-122"/>
              </a:rPr>
              <a:t>, </a:t>
            </a:r>
            <a:r>
              <a:rPr kumimoji="1" lang="zh-CN" altLang="en-US" sz="2400" dirty="0">
                <a:solidFill>
                  <a:schemeClr val="tx1"/>
                </a:solidFill>
                <a:latin typeface="黑体" panose="02010609060101010101" pitchFamily="49" charset="-122"/>
              </a:rPr>
              <a:t>所以</a:t>
            </a:r>
            <a:r>
              <a:rPr kumimoji="1" lang="zh-CN" altLang="en-US" sz="2400" dirty="0">
                <a:solidFill>
                  <a:srgbClr val="FF0000"/>
                </a:solidFill>
                <a:latin typeface="黑体" panose="02010609060101010101" pitchFamily="49" charset="-122"/>
              </a:rPr>
              <a:t>不会成交</a:t>
            </a:r>
            <a:r>
              <a:rPr kumimoji="1" lang="en-US" altLang="zh-CN" sz="2400" dirty="0">
                <a:solidFill>
                  <a:schemeClr val="tx1"/>
                </a:solidFill>
                <a:latin typeface="黑体" panose="02010609060101010101" pitchFamily="49" charset="-122"/>
              </a:rPr>
              <a:t>!</a:t>
            </a: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2512469" y="4145499"/>
            <a:ext cx="59883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dirty="0">
                <a:solidFill>
                  <a:schemeClr val="tx1"/>
                </a:solidFill>
                <a:latin typeface="黑体" panose="02010609060101010101" pitchFamily="49" charset="-122"/>
              </a:rPr>
              <a:t>本质原因在于</a:t>
            </a:r>
            <a:r>
              <a:rPr kumimoji="1" lang="zh-CN" altLang="en-US" sz="2400" dirty="0">
                <a:solidFill>
                  <a:srgbClr val="FF0000"/>
                </a:solidFill>
                <a:latin typeface="黑体" panose="02010609060101010101" pitchFamily="49" charset="-122"/>
              </a:rPr>
              <a:t>买卖双方的工作点不一样</a:t>
            </a:r>
          </a:p>
        </p:txBody>
      </p:sp>
    </p:spTree>
    <p:extLst>
      <p:ext uri="{BB962C8B-B14F-4D97-AF65-F5344CB8AC3E}">
        <p14:creationId xmlns:p14="http://schemas.microsoft.com/office/powerpoint/2010/main" val="9548069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21709" y="872571"/>
            <a:ext cx="68691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b="0" dirty="0">
                <a:solidFill>
                  <a:schemeClr val="tx1"/>
                </a:solidFill>
              </a:rPr>
              <a:t>基于</a:t>
            </a:r>
            <a:r>
              <a:rPr kumimoji="1" lang="zh-CN" altLang="en-US" b="0" dirty="0">
                <a:solidFill>
                  <a:srgbClr val="FF0000"/>
                </a:solidFill>
              </a:rPr>
              <a:t>工作点</a:t>
            </a:r>
            <a:r>
              <a:rPr kumimoji="1" lang="zh-CN" altLang="en-US" b="0" dirty="0">
                <a:solidFill>
                  <a:schemeClr val="tx1"/>
                </a:solidFill>
              </a:rPr>
              <a:t>的解释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2573160" y="1522479"/>
            <a:ext cx="5770747" cy="992944"/>
            <a:chOff x="1049153" y="1522478"/>
            <a:chExt cx="5770747" cy="9929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34"/>
                <p:cNvSpPr>
                  <a:spLocks noChangeArrowheads="1"/>
                </p:cNvSpPr>
                <p:nvPr/>
              </p:nvSpPr>
              <p:spPr bwMode="auto">
                <a:xfrm>
                  <a:off x="1049153" y="1522478"/>
                  <a:ext cx="3145092" cy="4616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kumimoji="1" lang="zh-CN" altLang="en-US" sz="2400" dirty="0">
                      <a:ea typeface="+mj-ea"/>
                    </a:rPr>
                    <a:t>卖方价格设为</a:t>
                  </a:r>
                  <a14:m>
                    <m:oMath xmlns:m="http://schemas.openxmlformats.org/officeDocument/2006/math">
                      <m:r>
                        <a:rPr kumimoji="1" lang="en-US" altLang="zh-CN" sz="2400">
                          <a:latin typeface="Cambria Math" panose="02040503050406030204" pitchFamily="18" charset="0"/>
                          <a:ea typeface="+mj-ea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+mj-ea"/>
                        </a:rPr>
                        <m:t>𝛼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+mj-ea"/>
                        </a:rPr>
                        <m:t> </m:t>
                      </m:r>
                    </m:oMath>
                  </a14:m>
                  <a:r>
                    <a:rPr kumimoji="1" lang="en-US" altLang="zh-CN" sz="2400" dirty="0">
                      <a:ea typeface="+mj-ea"/>
                    </a:rPr>
                    <a:t>, </a:t>
                  </a:r>
                  <a:r>
                    <a:rPr kumimoji="1" lang="zh-CN" altLang="en-US" sz="2400" dirty="0">
                      <a:ea typeface="+mj-ea"/>
                    </a:rPr>
                    <a:t>应该</a:t>
                  </a:r>
                </a:p>
              </p:txBody>
            </p:sp>
          </mc:Choice>
          <mc:Fallback xmlns="">
            <p:sp>
              <p:nvSpPr>
                <p:cNvPr id="11" name="Rectangle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49153" y="1522478"/>
                  <a:ext cx="3145092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2907" t="-14667" r="-2132" b="-32000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>
              <a:grayscl/>
            </a:blip>
            <a:srcRect t="31651" b="43708"/>
            <a:stretch/>
          </p:blipFill>
          <p:spPr>
            <a:xfrm>
              <a:off x="1405203" y="2177320"/>
              <a:ext cx="5414697" cy="338102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/>
        </p:nvGrpSpPr>
        <p:grpSpPr>
          <a:xfrm>
            <a:off x="2573153" y="2701892"/>
            <a:ext cx="5989072" cy="1011715"/>
            <a:chOff x="1049153" y="2701884"/>
            <a:chExt cx="5989072" cy="10117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34"/>
                <p:cNvSpPr>
                  <a:spLocks noChangeArrowheads="1"/>
                </p:cNvSpPr>
                <p:nvPr/>
              </p:nvSpPr>
              <p:spPr bwMode="auto">
                <a:xfrm>
                  <a:off x="1049153" y="2701884"/>
                  <a:ext cx="3146695" cy="4616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kumimoji="1" lang="zh-CN" altLang="en-US" sz="2400" dirty="0">
                      <a:ea typeface="+mj-ea"/>
                    </a:rPr>
                    <a:t>买方价格设为</a:t>
                  </a:r>
                  <a14:m>
                    <m:oMath xmlns:m="http://schemas.openxmlformats.org/officeDocument/2006/math">
                      <m:r>
                        <a:rPr kumimoji="1" lang="en-US" altLang="zh-CN" sz="2400">
                          <a:latin typeface="Cambria Math" panose="02040503050406030204" pitchFamily="18" charset="0"/>
                          <a:ea typeface="+mj-ea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+mj-ea"/>
                        </a:rPr>
                        <m:t>𝛽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+mj-ea"/>
                        </a:rPr>
                        <m:t> </m:t>
                      </m:r>
                    </m:oMath>
                  </a14:m>
                  <a:r>
                    <a:rPr kumimoji="1" lang="en-US" altLang="zh-CN" sz="2400" dirty="0">
                      <a:ea typeface="+mj-ea"/>
                    </a:rPr>
                    <a:t>, </a:t>
                  </a:r>
                  <a:r>
                    <a:rPr kumimoji="1" lang="zh-CN" altLang="en-US" sz="2400" dirty="0">
                      <a:ea typeface="+mj-ea"/>
                    </a:rPr>
                    <a:t>应该</a:t>
                  </a:r>
                </a:p>
              </p:txBody>
            </p:sp>
          </mc:Choice>
          <mc:Fallback xmlns="">
            <p:sp>
              <p:nvSpPr>
                <p:cNvPr id="13" name="Rectangle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49153" y="2701884"/>
                  <a:ext cx="3146695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2907" t="-14474" r="-2326" b="-30263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5">
              <a:grayscl/>
            </a:blip>
            <a:srcRect t="55296"/>
            <a:stretch/>
          </p:blipFill>
          <p:spPr>
            <a:xfrm>
              <a:off x="1911959" y="3352084"/>
              <a:ext cx="5126266" cy="361515"/>
            </a:xfrm>
            <a:prstGeom prst="rect">
              <a:avLst/>
            </a:prstGeom>
          </p:spPr>
        </p:pic>
      </p:grpSp>
      <p:sp>
        <p:nvSpPr>
          <p:cNvPr id="15" name="Rectangle 41"/>
          <p:cNvSpPr>
            <a:spLocks noChangeArrowheads="1"/>
          </p:cNvSpPr>
          <p:nvPr/>
        </p:nvSpPr>
        <p:spPr bwMode="auto">
          <a:xfrm>
            <a:off x="2573161" y="3902143"/>
            <a:ext cx="68691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 dirty="0">
                <a:solidFill>
                  <a:schemeClr val="tx1"/>
                </a:solidFill>
              </a:rPr>
              <a:t>a </a:t>
            </a:r>
            <a:r>
              <a:rPr kumimoji="1" lang="zh-CN" altLang="en-US" sz="2400" b="0" dirty="0">
                <a:solidFill>
                  <a:schemeClr val="tx1"/>
                </a:solidFill>
              </a:rPr>
              <a:t>和 </a:t>
            </a:r>
            <a:r>
              <a:rPr kumimoji="1" lang="en-US" altLang="zh-CN" sz="2400" b="0" dirty="0">
                <a:solidFill>
                  <a:schemeClr val="tx1"/>
                </a:solidFill>
              </a:rPr>
              <a:t>b </a:t>
            </a:r>
            <a:r>
              <a:rPr kumimoji="1" lang="zh-CN" altLang="en-US" sz="2400" b="0" dirty="0">
                <a:solidFill>
                  <a:schemeClr val="tx1"/>
                </a:solidFill>
              </a:rPr>
              <a:t>的决策区间大小都是</a:t>
            </a:r>
            <a:r>
              <a:rPr kumimoji="1" lang="en-US" altLang="zh-CN" sz="2400" b="0" dirty="0">
                <a:solidFill>
                  <a:schemeClr val="tx1"/>
                </a:solidFill>
              </a:rPr>
              <a:t>100</a:t>
            </a:r>
            <a:r>
              <a:rPr kumimoji="1" lang="zh-CN" altLang="en-US" sz="2400" b="0" dirty="0">
                <a:solidFill>
                  <a:schemeClr val="tx1"/>
                </a:solidFill>
              </a:rPr>
              <a:t>。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2573161" y="4469658"/>
            <a:ext cx="6869113" cy="1297443"/>
            <a:chOff x="1049153" y="4469654"/>
            <a:chExt cx="6869113" cy="1297442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6"/>
            <a:srcRect t="44916" b="33211"/>
            <a:stretch/>
          </p:blipFill>
          <p:spPr>
            <a:xfrm>
              <a:off x="1331983" y="5406506"/>
              <a:ext cx="5724524" cy="360590"/>
            </a:xfrm>
            <a:prstGeom prst="rect">
              <a:avLst/>
            </a:prstGeom>
          </p:spPr>
        </p:pic>
        <p:sp>
          <p:nvSpPr>
            <p:cNvPr id="19" name="Rectangle 41"/>
            <p:cNvSpPr>
              <a:spLocks noChangeArrowheads="1"/>
            </p:cNvSpPr>
            <p:nvPr/>
          </p:nvSpPr>
          <p:spPr bwMode="auto">
            <a:xfrm>
              <a:off x="1049153" y="4469654"/>
              <a:ext cx="6869113" cy="830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400" b="0" dirty="0">
                  <a:solidFill>
                    <a:schemeClr val="tx1"/>
                  </a:solidFill>
                </a:rPr>
                <a:t>我们可以把 </a:t>
              </a:r>
              <a:r>
                <a:rPr kumimoji="1" lang="en-US" altLang="zh-CN" sz="2400" b="0" dirty="0">
                  <a:solidFill>
                    <a:schemeClr val="tx1"/>
                  </a:solidFill>
                </a:rPr>
                <a:t>b </a:t>
              </a:r>
              <a:r>
                <a:rPr kumimoji="1" lang="zh-CN" altLang="en-US" sz="2400" b="0" dirty="0">
                  <a:solidFill>
                    <a:schemeClr val="tx1"/>
                  </a:solidFill>
                </a:rPr>
                <a:t>的决策区间作如下的偏移，以便在同一张图中说明它们的关系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872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809322" y="1002982"/>
            <a:ext cx="807243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   我们看出，对于买方和卖方而言，问题的本质完全相同。</a:t>
            </a:r>
          </a:p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   </a:t>
            </a:r>
            <a:r>
              <a:rPr kumimoji="1" lang="en-US" altLang="zh-CN" sz="2400" b="0" dirty="0">
                <a:solidFill>
                  <a:srgbClr val="7030A0"/>
                </a:solidFill>
                <a:latin typeface="黑体" panose="02010609060101010101" pitchFamily="49" charset="-122"/>
              </a:rPr>
              <a:t>a </a:t>
            </a:r>
            <a:r>
              <a:rPr kumimoji="1" lang="zh-CN" altLang="en-US" sz="2400" b="0" dirty="0">
                <a:solidFill>
                  <a:srgbClr val="7030A0"/>
                </a:solidFill>
                <a:latin typeface="黑体" panose="02010609060101010101" pitchFamily="49" charset="-122"/>
              </a:rPr>
              <a:t>和 </a:t>
            </a:r>
            <a:r>
              <a:rPr kumimoji="1" lang="en-US" altLang="zh-CN" sz="2400" b="0" dirty="0">
                <a:solidFill>
                  <a:srgbClr val="7030A0"/>
                </a:solidFill>
                <a:latin typeface="黑体" panose="02010609060101010101" pitchFamily="49" charset="-122"/>
              </a:rPr>
              <a:t>b </a:t>
            </a:r>
            <a:r>
              <a:rPr kumimoji="1" lang="zh-CN" altLang="en-US" sz="2400" b="0" dirty="0">
                <a:solidFill>
                  <a:srgbClr val="7030A0"/>
                </a:solidFill>
                <a:latin typeface="黑体" panose="02010609060101010101" pitchFamily="49" charset="-122"/>
              </a:rPr>
              <a:t>都是在寻找一个效用平衡点。</a:t>
            </a:r>
          </a:p>
        </p:txBody>
      </p:sp>
      <p:sp>
        <p:nvSpPr>
          <p:cNvPr id="8" name="Rectangle 16"/>
          <p:cNvSpPr>
            <a:spLocks noChangeArrowheads="1"/>
          </p:cNvSpPr>
          <p:nvPr/>
        </p:nvSpPr>
        <p:spPr bwMode="auto">
          <a:xfrm>
            <a:off x="2276483" y="2166250"/>
            <a:ext cx="7458075" cy="1113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50000"/>
              </a:spcBef>
              <a:buClrTx/>
              <a:buNone/>
            </a:pPr>
            <a:r>
              <a:rPr kumimoji="1"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</a:rPr>
              <a:t>对于卖方来说，价格大于 </a:t>
            </a:r>
            <a:r>
              <a:rPr kumimoji="1"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</a:rPr>
              <a:t>a </a:t>
            </a:r>
            <a:r>
              <a:rPr kumimoji="1"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</a:rPr>
              <a:t>是可接受的。买方则认为小于 </a:t>
            </a:r>
            <a:r>
              <a:rPr kumimoji="1"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</a:rPr>
              <a:t>b </a:t>
            </a:r>
            <a:r>
              <a:rPr kumimoji="1"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</a:rPr>
              <a:t>是可接受的。</a:t>
            </a:r>
          </a:p>
        </p:txBody>
      </p:sp>
      <p:sp>
        <p:nvSpPr>
          <p:cNvPr id="9" name="Rectangle 17"/>
          <p:cNvSpPr>
            <a:spLocks noChangeArrowheads="1"/>
          </p:cNvSpPr>
          <p:nvPr/>
        </p:nvSpPr>
        <p:spPr bwMode="auto">
          <a:xfrm>
            <a:off x="2176471" y="3446110"/>
            <a:ext cx="79962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 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因此，</a:t>
            </a:r>
            <a:r>
              <a:rPr kumimoji="1"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</a:rPr>
              <a:t>在区间</a:t>
            </a:r>
            <a:r>
              <a:rPr kumimoji="1"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</a:rPr>
              <a:t>[a, b]</a:t>
            </a:r>
            <a:r>
              <a:rPr kumimoji="1"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</a:rPr>
              <a:t>内价格就是双方都能接受的交易价格。</a:t>
            </a:r>
          </a:p>
        </p:txBody>
      </p:sp>
      <p:sp>
        <p:nvSpPr>
          <p:cNvPr id="11" name="Rectangle 18"/>
          <p:cNvSpPr>
            <a:spLocks noChangeArrowheads="1"/>
          </p:cNvSpPr>
          <p:nvPr/>
        </p:nvSpPr>
        <p:spPr bwMode="auto">
          <a:xfrm>
            <a:off x="2366964" y="4171959"/>
            <a:ext cx="780573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效用函数标准化，令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v(100)=1, v(0)=0</a:t>
            </a:r>
          </a:p>
        </p:txBody>
      </p:sp>
      <p:sp>
        <p:nvSpPr>
          <p:cNvPr id="12" name="Rectangle 19"/>
          <p:cNvSpPr>
            <a:spLocks noChangeArrowheads="1"/>
          </p:cNvSpPr>
          <p:nvPr/>
        </p:nvSpPr>
        <p:spPr bwMode="auto">
          <a:xfrm>
            <a:off x="3062294" y="4892160"/>
            <a:ext cx="5886451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rgbClr val="000000"/>
                </a:solidFill>
                <a:latin typeface="黑体" panose="02010609060101010101" pitchFamily="49" charset="-122"/>
              </a:rPr>
              <a:t>问题转化为：寻找合适的平衡点 </a:t>
            </a:r>
            <a:r>
              <a:rPr kumimoji="1" lang="en-US" altLang="zh-CN" sz="2400" b="0" dirty="0">
                <a:solidFill>
                  <a:srgbClr val="000000"/>
                </a:solidFill>
                <a:latin typeface="黑体" panose="02010609060101010101" pitchFamily="49" charset="-122"/>
              </a:rPr>
              <a:t>x</a:t>
            </a:r>
            <a:r>
              <a:rPr kumimoji="1" lang="zh-CN" altLang="en-US" sz="2400" b="0" dirty="0">
                <a:solidFill>
                  <a:srgbClr val="000000"/>
                </a:solidFill>
                <a:latin typeface="黑体" panose="02010609060101010101" pitchFamily="49" charset="-122"/>
              </a:rPr>
              <a:t>，使得 </a:t>
            </a:r>
            <a:r>
              <a:rPr kumimoji="1" lang="en-US" altLang="zh-CN" sz="2400" b="0" dirty="0">
                <a:solidFill>
                  <a:srgbClr val="000000"/>
                </a:solidFill>
                <a:latin typeface="黑体" panose="02010609060101010101" pitchFamily="49" charset="-122"/>
              </a:rPr>
              <a:t>v(x)=0.75</a:t>
            </a:r>
            <a:r>
              <a:rPr kumimoji="1" lang="zh-CN" altLang="en-US" sz="2400" b="0" dirty="0">
                <a:solidFill>
                  <a:srgbClr val="000000"/>
                </a:solidFill>
                <a:latin typeface="黑体" panose="02010609060101010101" pitchFamily="49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62734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"/>
          <p:cNvGrpSpPr>
            <a:grpSpLocks/>
          </p:cNvGrpSpPr>
          <p:nvPr/>
        </p:nvGrpSpPr>
        <p:grpSpPr bwMode="auto">
          <a:xfrm>
            <a:off x="2734201" y="859903"/>
            <a:ext cx="7468037" cy="5134381"/>
            <a:chOff x="113" y="846"/>
            <a:chExt cx="3357" cy="2198"/>
          </a:xfrm>
        </p:grpSpPr>
        <p:sp>
          <p:nvSpPr>
            <p:cNvPr id="37" name="Line 4"/>
            <p:cNvSpPr>
              <a:spLocks noChangeShapeType="1"/>
            </p:cNvSpPr>
            <p:nvPr/>
          </p:nvSpPr>
          <p:spPr bwMode="auto">
            <a:xfrm>
              <a:off x="295" y="2841"/>
              <a:ext cx="2495" cy="1"/>
            </a:xfrm>
            <a:prstGeom prst="line">
              <a:avLst/>
            </a:prstGeom>
            <a:noFill/>
            <a:ln w="28575">
              <a:solidFill>
                <a:srgbClr val="003399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000" b="1" kern="0">
                <a:ea typeface="黑体" panose="02010609060101010101" pitchFamily="49" charset="-122"/>
              </a:endParaRPr>
            </a:p>
          </p:txBody>
        </p:sp>
        <p:sp>
          <p:nvSpPr>
            <p:cNvPr id="38" name="Line 5"/>
            <p:cNvSpPr>
              <a:spLocks noChangeShapeType="1"/>
            </p:cNvSpPr>
            <p:nvPr/>
          </p:nvSpPr>
          <p:spPr bwMode="auto">
            <a:xfrm flipV="1">
              <a:off x="477" y="1072"/>
              <a:ext cx="1" cy="1769"/>
            </a:xfrm>
            <a:prstGeom prst="line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000" b="1" kern="0">
                <a:ea typeface="黑体" panose="02010609060101010101" pitchFamily="49" charset="-122"/>
              </a:endParaRPr>
            </a:p>
          </p:txBody>
        </p:sp>
        <p:sp>
          <p:nvSpPr>
            <p:cNvPr id="39" name="Line 6"/>
            <p:cNvSpPr>
              <a:spLocks noChangeShapeType="1"/>
            </p:cNvSpPr>
            <p:nvPr/>
          </p:nvSpPr>
          <p:spPr bwMode="auto">
            <a:xfrm flipV="1">
              <a:off x="477" y="1253"/>
              <a:ext cx="2223" cy="158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000" b="1" kern="0">
                <a:ea typeface="黑体" panose="02010609060101010101" pitchFamily="49" charset="-122"/>
              </a:endParaRPr>
            </a:p>
          </p:txBody>
        </p:sp>
        <p:sp>
          <p:nvSpPr>
            <p:cNvPr id="40" name="Freeform 7"/>
            <p:cNvSpPr>
              <a:spLocks/>
            </p:cNvSpPr>
            <p:nvPr/>
          </p:nvSpPr>
          <p:spPr bwMode="auto">
            <a:xfrm>
              <a:off x="522" y="981"/>
              <a:ext cx="1905" cy="1860"/>
            </a:xfrm>
            <a:custGeom>
              <a:avLst/>
              <a:gdLst>
                <a:gd name="T0" fmla="*/ 0 w 1905"/>
                <a:gd name="T1" fmla="*/ 1860 h 1860"/>
                <a:gd name="T2" fmla="*/ 590 w 1905"/>
                <a:gd name="T3" fmla="*/ 1724 h 1860"/>
                <a:gd name="T4" fmla="*/ 1180 w 1905"/>
                <a:gd name="T5" fmla="*/ 1406 h 1860"/>
                <a:gd name="T6" fmla="*/ 1679 w 1905"/>
                <a:gd name="T7" fmla="*/ 816 h 1860"/>
                <a:gd name="T8" fmla="*/ 1905 w 1905"/>
                <a:gd name="T9" fmla="*/ 0 h 18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05"/>
                <a:gd name="T16" fmla="*/ 0 h 1860"/>
                <a:gd name="T17" fmla="*/ 1905 w 1905"/>
                <a:gd name="T18" fmla="*/ 1860 h 186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05" h="1860">
                  <a:moveTo>
                    <a:pt x="0" y="1860"/>
                  </a:moveTo>
                  <a:cubicBezTo>
                    <a:pt x="196" y="1830"/>
                    <a:pt x="393" y="1800"/>
                    <a:pt x="590" y="1724"/>
                  </a:cubicBezTo>
                  <a:cubicBezTo>
                    <a:pt x="787" y="1648"/>
                    <a:pt x="999" y="1557"/>
                    <a:pt x="1180" y="1406"/>
                  </a:cubicBezTo>
                  <a:cubicBezTo>
                    <a:pt x="1361" y="1255"/>
                    <a:pt x="1558" y="1050"/>
                    <a:pt x="1679" y="816"/>
                  </a:cubicBezTo>
                  <a:cubicBezTo>
                    <a:pt x="1800" y="582"/>
                    <a:pt x="1867" y="136"/>
                    <a:pt x="1905" y="0"/>
                  </a:cubicBez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000" b="1" kern="0">
                <a:ea typeface="黑体" panose="02010609060101010101" pitchFamily="49" charset="-122"/>
              </a:endParaRPr>
            </a:p>
          </p:txBody>
        </p:sp>
        <p:sp>
          <p:nvSpPr>
            <p:cNvPr id="41" name="Freeform 8"/>
            <p:cNvSpPr>
              <a:spLocks/>
            </p:cNvSpPr>
            <p:nvPr/>
          </p:nvSpPr>
          <p:spPr bwMode="auto">
            <a:xfrm>
              <a:off x="477" y="1525"/>
              <a:ext cx="2313" cy="1316"/>
            </a:xfrm>
            <a:custGeom>
              <a:avLst/>
              <a:gdLst>
                <a:gd name="T0" fmla="*/ 0 w 2313"/>
                <a:gd name="T1" fmla="*/ 125 h 1452"/>
                <a:gd name="T2" fmla="*/ 181 w 2313"/>
                <a:gd name="T3" fmla="*/ 84 h 1452"/>
                <a:gd name="T4" fmla="*/ 680 w 2313"/>
                <a:gd name="T5" fmla="*/ 35 h 1452"/>
                <a:gd name="T6" fmla="*/ 1315 w 2313"/>
                <a:gd name="T7" fmla="*/ 8 h 1452"/>
                <a:gd name="T8" fmla="*/ 2313 w 2313"/>
                <a:gd name="T9" fmla="*/ 0 h 14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3"/>
                <a:gd name="T16" fmla="*/ 0 h 1452"/>
                <a:gd name="T17" fmla="*/ 2313 w 2313"/>
                <a:gd name="T18" fmla="*/ 1452 h 14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3" h="1452">
                  <a:moveTo>
                    <a:pt x="0" y="1452"/>
                  </a:moveTo>
                  <a:cubicBezTo>
                    <a:pt x="34" y="1312"/>
                    <a:pt x="68" y="1172"/>
                    <a:pt x="181" y="998"/>
                  </a:cubicBezTo>
                  <a:cubicBezTo>
                    <a:pt x="294" y="824"/>
                    <a:pt x="491" y="559"/>
                    <a:pt x="680" y="408"/>
                  </a:cubicBezTo>
                  <a:cubicBezTo>
                    <a:pt x="869" y="257"/>
                    <a:pt x="1043" y="159"/>
                    <a:pt x="1315" y="91"/>
                  </a:cubicBezTo>
                  <a:cubicBezTo>
                    <a:pt x="1587" y="23"/>
                    <a:pt x="2147" y="15"/>
                    <a:pt x="2313" y="0"/>
                  </a:cubicBez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000" b="1" kern="0">
                <a:ea typeface="黑体" panose="02010609060101010101" pitchFamily="49" charset="-122"/>
              </a:endParaRPr>
            </a:p>
          </p:txBody>
        </p:sp>
        <p:sp>
          <p:nvSpPr>
            <p:cNvPr id="42" name="Text Box 9"/>
            <p:cNvSpPr txBox="1">
              <a:spLocks noChangeArrowheads="1"/>
            </p:cNvSpPr>
            <p:nvPr/>
          </p:nvSpPr>
          <p:spPr bwMode="auto">
            <a:xfrm>
              <a:off x="340" y="874"/>
              <a:ext cx="817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defTabSz="914377" fontAlgn="base">
                <a:spcBef>
                  <a:spcPct val="5000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2400" b="0" kern="0" dirty="0">
                  <a:solidFill>
                    <a:schemeClr val="tx1"/>
                  </a:solidFill>
                  <a:ea typeface="宋体" panose="02010600030101010101" pitchFamily="2" charset="-122"/>
                </a:rPr>
                <a:t>v(x)</a:t>
              </a:r>
            </a:p>
          </p:txBody>
        </p:sp>
        <p:sp>
          <p:nvSpPr>
            <p:cNvPr id="43" name="Text Box 10"/>
            <p:cNvSpPr txBox="1">
              <a:spLocks noChangeArrowheads="1"/>
            </p:cNvSpPr>
            <p:nvPr/>
          </p:nvSpPr>
          <p:spPr bwMode="auto">
            <a:xfrm>
              <a:off x="2524" y="2673"/>
              <a:ext cx="726" cy="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defTabSz="914377" fontAlgn="base">
                <a:spcBef>
                  <a:spcPct val="5000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1800" kern="0" dirty="0">
                  <a:solidFill>
                    <a:schemeClr val="tx1"/>
                  </a:solidFill>
                  <a:ea typeface="宋体" panose="02010600030101010101" pitchFamily="2" charset="-122"/>
                </a:rPr>
                <a:t>c(</a:t>
              </a:r>
              <a:r>
                <a:rPr lang="zh-CN" altLang="en-US" sz="1800" kern="0" dirty="0">
                  <a:solidFill>
                    <a:schemeClr val="tx1"/>
                  </a:solidFill>
                  <a:ea typeface="宋体" panose="02010600030101010101" pitchFamily="2" charset="-122"/>
                </a:rPr>
                <a:t>后果</a:t>
              </a:r>
              <a:r>
                <a:rPr lang="en-US" altLang="zh-CN" sz="1800" kern="0" dirty="0">
                  <a:solidFill>
                    <a:schemeClr val="tx1"/>
                  </a:solidFill>
                  <a:ea typeface="宋体" panose="02010600030101010101" pitchFamily="2" charset="-122"/>
                </a:rPr>
                <a:t>)</a:t>
              </a:r>
            </a:p>
          </p:txBody>
        </p:sp>
        <p:sp>
          <p:nvSpPr>
            <p:cNvPr id="44" name="Line 11"/>
            <p:cNvSpPr>
              <a:spLocks noChangeShapeType="1"/>
            </p:cNvSpPr>
            <p:nvPr/>
          </p:nvSpPr>
          <p:spPr bwMode="auto">
            <a:xfrm>
              <a:off x="2291" y="1525"/>
              <a:ext cx="1" cy="1316"/>
            </a:xfrm>
            <a:prstGeom prst="line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000" b="1" kern="0">
                <a:ea typeface="黑体" panose="02010609060101010101" pitchFamily="49" charset="-122"/>
              </a:endParaRPr>
            </a:p>
          </p:txBody>
        </p:sp>
        <p:sp>
          <p:nvSpPr>
            <p:cNvPr id="45" name="Line 12"/>
            <p:cNvSpPr>
              <a:spLocks noChangeShapeType="1"/>
            </p:cNvSpPr>
            <p:nvPr/>
          </p:nvSpPr>
          <p:spPr bwMode="auto">
            <a:xfrm>
              <a:off x="477" y="2160"/>
              <a:ext cx="1" cy="817"/>
            </a:xfrm>
            <a:prstGeom prst="line">
              <a:avLst/>
            </a:prstGeom>
            <a:noFill/>
            <a:ln w="28575">
              <a:solidFill>
                <a:srgbClr val="00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000" b="1" kern="0">
                <a:ea typeface="黑体" panose="02010609060101010101" pitchFamily="49" charset="-122"/>
              </a:endParaRPr>
            </a:p>
          </p:txBody>
        </p:sp>
        <p:sp>
          <p:nvSpPr>
            <p:cNvPr id="46" name="Line 13"/>
            <p:cNvSpPr>
              <a:spLocks noChangeShapeType="1"/>
            </p:cNvSpPr>
            <p:nvPr/>
          </p:nvSpPr>
          <p:spPr bwMode="auto">
            <a:xfrm>
              <a:off x="477" y="1543"/>
              <a:ext cx="1814" cy="1"/>
            </a:xfrm>
            <a:prstGeom prst="line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000" b="1" kern="0">
                <a:ea typeface="黑体" panose="02010609060101010101" pitchFamily="49" charset="-122"/>
              </a:endParaRPr>
            </a:p>
          </p:txBody>
        </p:sp>
        <p:sp>
          <p:nvSpPr>
            <p:cNvPr id="47" name="Text Box 14"/>
            <p:cNvSpPr txBox="1">
              <a:spLocks noChangeArrowheads="1"/>
            </p:cNvSpPr>
            <p:nvPr/>
          </p:nvSpPr>
          <p:spPr bwMode="auto">
            <a:xfrm>
              <a:off x="204" y="2841"/>
              <a:ext cx="363" cy="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defTabSz="914377" fontAlgn="base">
                <a:spcBef>
                  <a:spcPct val="5000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1800" b="0" kern="0">
                  <a:solidFill>
                    <a:schemeClr val="tx1"/>
                  </a:solidFill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48" name="Text Box 15"/>
            <p:cNvSpPr txBox="1">
              <a:spLocks noChangeArrowheads="1"/>
            </p:cNvSpPr>
            <p:nvPr/>
          </p:nvSpPr>
          <p:spPr bwMode="auto">
            <a:xfrm>
              <a:off x="205" y="1389"/>
              <a:ext cx="363" cy="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defTabSz="914377" fontAlgn="base">
                <a:spcBef>
                  <a:spcPct val="5000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1800" b="0" kern="0">
                  <a:solidFill>
                    <a:schemeClr val="tx1"/>
                  </a:solidFill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49" name="Text Box 16"/>
            <p:cNvSpPr txBox="1">
              <a:spLocks noChangeArrowheads="1"/>
            </p:cNvSpPr>
            <p:nvPr/>
          </p:nvSpPr>
          <p:spPr bwMode="auto">
            <a:xfrm>
              <a:off x="2245" y="2840"/>
              <a:ext cx="499" cy="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defTabSz="914377" fontAlgn="base">
                <a:spcBef>
                  <a:spcPct val="5000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1800" b="0" kern="0">
                  <a:solidFill>
                    <a:schemeClr val="tx1"/>
                  </a:solidFill>
                  <a:ea typeface="宋体" panose="02010600030101010101" pitchFamily="2" charset="-122"/>
                </a:rPr>
                <a:t>100</a:t>
              </a:r>
            </a:p>
          </p:txBody>
        </p:sp>
        <p:sp>
          <p:nvSpPr>
            <p:cNvPr id="50" name="Text Box 17"/>
            <p:cNvSpPr txBox="1">
              <a:spLocks noChangeArrowheads="1"/>
            </p:cNvSpPr>
            <p:nvPr/>
          </p:nvSpPr>
          <p:spPr bwMode="auto">
            <a:xfrm>
              <a:off x="2333" y="846"/>
              <a:ext cx="726" cy="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defTabSz="914377" fontAlgn="base">
                <a:spcBef>
                  <a:spcPct val="5000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zh-CN" altLang="en-US" sz="1800" kern="0" dirty="0">
                  <a:solidFill>
                    <a:schemeClr val="tx1"/>
                  </a:solidFill>
                  <a:ea typeface="宋体" panose="02010600030101010101" pitchFamily="2" charset="-122"/>
                </a:rPr>
                <a:t>冒险型</a:t>
              </a:r>
            </a:p>
          </p:txBody>
        </p:sp>
        <p:sp>
          <p:nvSpPr>
            <p:cNvPr id="51" name="Text Box 18"/>
            <p:cNvSpPr txBox="1">
              <a:spLocks noChangeArrowheads="1"/>
            </p:cNvSpPr>
            <p:nvPr/>
          </p:nvSpPr>
          <p:spPr bwMode="auto">
            <a:xfrm>
              <a:off x="2563" y="1117"/>
              <a:ext cx="726" cy="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defTabSz="914377" fontAlgn="base">
                <a:spcBef>
                  <a:spcPct val="5000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zh-CN" altLang="en-US" sz="1800" kern="0" dirty="0">
                  <a:solidFill>
                    <a:schemeClr val="tx1"/>
                  </a:solidFill>
                  <a:ea typeface="宋体" panose="02010600030101010101" pitchFamily="2" charset="-122"/>
                </a:rPr>
                <a:t>中立型</a:t>
              </a:r>
            </a:p>
          </p:txBody>
        </p:sp>
        <p:sp>
          <p:nvSpPr>
            <p:cNvPr id="52" name="Text Box 19"/>
            <p:cNvSpPr txBox="1">
              <a:spLocks noChangeArrowheads="1"/>
            </p:cNvSpPr>
            <p:nvPr/>
          </p:nvSpPr>
          <p:spPr bwMode="auto">
            <a:xfrm>
              <a:off x="2744" y="1389"/>
              <a:ext cx="726" cy="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defTabSz="914377" fontAlgn="base">
                <a:spcBef>
                  <a:spcPct val="5000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zh-CN" altLang="en-US" sz="1800" kern="0" dirty="0">
                  <a:solidFill>
                    <a:schemeClr val="tx1"/>
                  </a:solidFill>
                  <a:ea typeface="宋体" panose="02010600030101010101" pitchFamily="2" charset="-122"/>
                </a:rPr>
                <a:t>保守型</a:t>
              </a:r>
            </a:p>
          </p:txBody>
        </p:sp>
        <p:sp>
          <p:nvSpPr>
            <p:cNvPr id="53" name="Line 20"/>
            <p:cNvSpPr>
              <a:spLocks noChangeShapeType="1"/>
            </p:cNvSpPr>
            <p:nvPr/>
          </p:nvSpPr>
          <p:spPr bwMode="auto">
            <a:xfrm>
              <a:off x="1202" y="1842"/>
              <a:ext cx="1" cy="998"/>
            </a:xfrm>
            <a:prstGeom prst="line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000" b="1" kern="0">
                <a:ea typeface="黑体" panose="02010609060101010101" pitchFamily="49" charset="-122"/>
              </a:endParaRPr>
            </a:p>
          </p:txBody>
        </p:sp>
        <p:sp>
          <p:nvSpPr>
            <p:cNvPr id="54" name="Line 21"/>
            <p:cNvSpPr>
              <a:spLocks noChangeShapeType="1"/>
            </p:cNvSpPr>
            <p:nvPr/>
          </p:nvSpPr>
          <p:spPr bwMode="auto">
            <a:xfrm>
              <a:off x="476" y="1842"/>
              <a:ext cx="1724" cy="1"/>
            </a:xfrm>
            <a:prstGeom prst="line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000" b="1" kern="0">
                <a:ea typeface="黑体" panose="02010609060101010101" pitchFamily="49" charset="-122"/>
              </a:endParaRPr>
            </a:p>
          </p:txBody>
        </p:sp>
        <p:sp>
          <p:nvSpPr>
            <p:cNvPr id="55" name="Text Box 22"/>
            <p:cNvSpPr txBox="1">
              <a:spLocks noChangeArrowheads="1"/>
            </p:cNvSpPr>
            <p:nvPr/>
          </p:nvSpPr>
          <p:spPr bwMode="auto">
            <a:xfrm>
              <a:off x="113" y="1706"/>
              <a:ext cx="454" cy="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defTabSz="914377" fontAlgn="base">
                <a:spcBef>
                  <a:spcPct val="5000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1800" b="0" kern="0">
                  <a:solidFill>
                    <a:schemeClr val="tx1"/>
                  </a:solidFill>
                  <a:ea typeface="宋体" panose="02010600030101010101" pitchFamily="2" charset="-122"/>
                </a:rPr>
                <a:t>0.75</a:t>
              </a:r>
            </a:p>
          </p:txBody>
        </p:sp>
        <p:sp>
          <p:nvSpPr>
            <p:cNvPr id="56" name="Line 23"/>
            <p:cNvSpPr>
              <a:spLocks noChangeShapeType="1"/>
            </p:cNvSpPr>
            <p:nvPr/>
          </p:nvSpPr>
          <p:spPr bwMode="auto">
            <a:xfrm>
              <a:off x="1882" y="1842"/>
              <a:ext cx="1" cy="998"/>
            </a:xfrm>
            <a:prstGeom prst="line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000" b="1" kern="0">
                <a:ea typeface="黑体" panose="02010609060101010101" pitchFamily="49" charset="-122"/>
              </a:endParaRPr>
            </a:p>
          </p:txBody>
        </p:sp>
        <p:sp>
          <p:nvSpPr>
            <p:cNvPr id="57" name="Line 24"/>
            <p:cNvSpPr>
              <a:spLocks noChangeShapeType="1"/>
            </p:cNvSpPr>
            <p:nvPr/>
          </p:nvSpPr>
          <p:spPr bwMode="auto">
            <a:xfrm>
              <a:off x="2200" y="1842"/>
              <a:ext cx="1" cy="998"/>
            </a:xfrm>
            <a:prstGeom prst="line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000" b="1" kern="0">
                <a:ea typeface="黑体" panose="02010609060101010101" pitchFamily="49" charset="-122"/>
              </a:endParaRPr>
            </a:p>
          </p:txBody>
        </p:sp>
        <p:sp>
          <p:nvSpPr>
            <p:cNvPr id="58" name="Text Box 25"/>
            <p:cNvSpPr txBox="1">
              <a:spLocks noChangeArrowheads="1"/>
            </p:cNvSpPr>
            <p:nvPr/>
          </p:nvSpPr>
          <p:spPr bwMode="auto">
            <a:xfrm>
              <a:off x="1020" y="1616"/>
              <a:ext cx="227" cy="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defTabSz="914377" fontAlgn="base">
                <a:spcBef>
                  <a:spcPct val="5000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1800" kern="0">
                  <a:solidFill>
                    <a:schemeClr val="tx1"/>
                  </a:solidFill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59" name="Text Box 26"/>
            <p:cNvSpPr txBox="1">
              <a:spLocks noChangeArrowheads="1"/>
            </p:cNvSpPr>
            <p:nvPr/>
          </p:nvSpPr>
          <p:spPr bwMode="auto">
            <a:xfrm>
              <a:off x="1701" y="1616"/>
              <a:ext cx="226" cy="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defTabSz="914377" fontAlgn="base">
                <a:spcBef>
                  <a:spcPct val="5000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1800" kern="0">
                  <a:solidFill>
                    <a:schemeClr val="tx1"/>
                  </a:solidFill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60" name="Text Box 27"/>
            <p:cNvSpPr txBox="1">
              <a:spLocks noChangeArrowheads="1"/>
            </p:cNvSpPr>
            <p:nvPr/>
          </p:nvSpPr>
          <p:spPr bwMode="auto">
            <a:xfrm>
              <a:off x="2018" y="1616"/>
              <a:ext cx="454" cy="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defTabSz="914377" fontAlgn="base">
                <a:spcBef>
                  <a:spcPct val="5000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1800" kern="0" dirty="0">
                  <a:solidFill>
                    <a:schemeClr val="tx1"/>
                  </a:solidFill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61" name="Text Box 28"/>
            <p:cNvSpPr txBox="1">
              <a:spLocks noChangeArrowheads="1"/>
            </p:cNvSpPr>
            <p:nvPr/>
          </p:nvSpPr>
          <p:spPr bwMode="auto">
            <a:xfrm>
              <a:off x="1020" y="2886"/>
              <a:ext cx="499" cy="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defTabSz="914377" fontAlgn="base">
                <a:spcBef>
                  <a:spcPct val="5000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1800" b="0" kern="0">
                  <a:solidFill>
                    <a:schemeClr val="tx1"/>
                  </a:solidFill>
                  <a:ea typeface="宋体" panose="02010600030101010101" pitchFamily="2" charset="-122"/>
                </a:rPr>
                <a:t>x1</a:t>
              </a:r>
            </a:p>
          </p:txBody>
        </p:sp>
        <p:sp>
          <p:nvSpPr>
            <p:cNvPr id="62" name="Text Box 29"/>
            <p:cNvSpPr txBox="1">
              <a:spLocks noChangeArrowheads="1"/>
            </p:cNvSpPr>
            <p:nvPr/>
          </p:nvSpPr>
          <p:spPr bwMode="auto">
            <a:xfrm>
              <a:off x="1655" y="2886"/>
              <a:ext cx="499" cy="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defTabSz="914377" fontAlgn="base">
                <a:spcBef>
                  <a:spcPct val="5000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1800" b="0" kern="0">
                  <a:solidFill>
                    <a:schemeClr val="tx1"/>
                  </a:solidFill>
                  <a:ea typeface="宋体" panose="02010600030101010101" pitchFamily="2" charset="-122"/>
                </a:rPr>
                <a:t>x2</a:t>
              </a:r>
            </a:p>
          </p:txBody>
        </p:sp>
        <p:sp>
          <p:nvSpPr>
            <p:cNvPr id="63" name="Text Box 30"/>
            <p:cNvSpPr txBox="1">
              <a:spLocks noChangeArrowheads="1"/>
            </p:cNvSpPr>
            <p:nvPr/>
          </p:nvSpPr>
          <p:spPr bwMode="auto">
            <a:xfrm>
              <a:off x="2018" y="2886"/>
              <a:ext cx="499" cy="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defTabSz="914377" fontAlgn="base">
                <a:spcBef>
                  <a:spcPct val="5000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1800" b="0" kern="0">
                  <a:solidFill>
                    <a:schemeClr val="tx1"/>
                  </a:solidFill>
                  <a:ea typeface="宋体" panose="02010600030101010101" pitchFamily="2" charset="-122"/>
                </a:rPr>
                <a:t>x3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42392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1912507" y="1292122"/>
            <a:ext cx="4121731" cy="3142203"/>
            <a:chOff x="55" y="820"/>
            <a:chExt cx="3111" cy="2315"/>
          </a:xfrm>
        </p:grpSpPr>
        <p:sp>
          <p:nvSpPr>
            <p:cNvPr id="8" name="Line 4"/>
            <p:cNvSpPr>
              <a:spLocks noChangeShapeType="1"/>
            </p:cNvSpPr>
            <p:nvPr/>
          </p:nvSpPr>
          <p:spPr bwMode="auto">
            <a:xfrm>
              <a:off x="295" y="2841"/>
              <a:ext cx="2495" cy="1"/>
            </a:xfrm>
            <a:prstGeom prst="line">
              <a:avLst/>
            </a:prstGeom>
            <a:noFill/>
            <a:ln w="28575">
              <a:solidFill>
                <a:srgbClr val="003399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b="1" kern="0">
                <a:ea typeface="黑体" panose="02010609060101010101" pitchFamily="49" charset="-122"/>
              </a:endParaRPr>
            </a:p>
          </p:txBody>
        </p:sp>
        <p:sp>
          <p:nvSpPr>
            <p:cNvPr id="9" name="Line 5"/>
            <p:cNvSpPr>
              <a:spLocks noChangeShapeType="1"/>
            </p:cNvSpPr>
            <p:nvPr/>
          </p:nvSpPr>
          <p:spPr bwMode="auto">
            <a:xfrm flipV="1">
              <a:off x="477" y="1072"/>
              <a:ext cx="1" cy="1769"/>
            </a:xfrm>
            <a:prstGeom prst="line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b="1" kern="0">
                <a:ea typeface="黑体" panose="02010609060101010101" pitchFamily="49" charset="-122"/>
              </a:endParaRPr>
            </a:p>
          </p:txBody>
        </p:sp>
        <p:sp>
          <p:nvSpPr>
            <p:cNvPr id="11" name="Line 6"/>
            <p:cNvSpPr>
              <a:spLocks noChangeShapeType="1"/>
            </p:cNvSpPr>
            <p:nvPr/>
          </p:nvSpPr>
          <p:spPr bwMode="auto">
            <a:xfrm flipV="1">
              <a:off x="477" y="1253"/>
              <a:ext cx="2223" cy="158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b="1" kern="0">
                <a:ea typeface="黑体" panose="02010609060101010101" pitchFamily="49" charset="-122"/>
              </a:endParaRPr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522" y="981"/>
              <a:ext cx="1905" cy="1860"/>
            </a:xfrm>
            <a:custGeom>
              <a:avLst/>
              <a:gdLst>
                <a:gd name="T0" fmla="*/ 0 w 1905"/>
                <a:gd name="T1" fmla="*/ 1860 h 1860"/>
                <a:gd name="T2" fmla="*/ 590 w 1905"/>
                <a:gd name="T3" fmla="*/ 1724 h 1860"/>
                <a:gd name="T4" fmla="*/ 1180 w 1905"/>
                <a:gd name="T5" fmla="*/ 1406 h 1860"/>
                <a:gd name="T6" fmla="*/ 1679 w 1905"/>
                <a:gd name="T7" fmla="*/ 816 h 1860"/>
                <a:gd name="T8" fmla="*/ 1905 w 1905"/>
                <a:gd name="T9" fmla="*/ 0 h 18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05"/>
                <a:gd name="T16" fmla="*/ 0 h 1860"/>
                <a:gd name="T17" fmla="*/ 1905 w 1905"/>
                <a:gd name="T18" fmla="*/ 1860 h 186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05" h="1860">
                  <a:moveTo>
                    <a:pt x="0" y="1860"/>
                  </a:moveTo>
                  <a:cubicBezTo>
                    <a:pt x="196" y="1830"/>
                    <a:pt x="393" y="1800"/>
                    <a:pt x="590" y="1724"/>
                  </a:cubicBezTo>
                  <a:cubicBezTo>
                    <a:pt x="787" y="1648"/>
                    <a:pt x="999" y="1557"/>
                    <a:pt x="1180" y="1406"/>
                  </a:cubicBezTo>
                  <a:cubicBezTo>
                    <a:pt x="1361" y="1255"/>
                    <a:pt x="1558" y="1050"/>
                    <a:pt x="1679" y="816"/>
                  </a:cubicBezTo>
                  <a:cubicBezTo>
                    <a:pt x="1800" y="582"/>
                    <a:pt x="1867" y="136"/>
                    <a:pt x="1905" y="0"/>
                  </a:cubicBez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b="1" kern="0">
                <a:ea typeface="黑体" panose="02010609060101010101" pitchFamily="49" charset="-122"/>
              </a:endParaRPr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477" y="1525"/>
              <a:ext cx="2313" cy="1316"/>
            </a:xfrm>
            <a:custGeom>
              <a:avLst/>
              <a:gdLst>
                <a:gd name="T0" fmla="*/ 0 w 2313"/>
                <a:gd name="T1" fmla="*/ 125 h 1452"/>
                <a:gd name="T2" fmla="*/ 181 w 2313"/>
                <a:gd name="T3" fmla="*/ 84 h 1452"/>
                <a:gd name="T4" fmla="*/ 680 w 2313"/>
                <a:gd name="T5" fmla="*/ 35 h 1452"/>
                <a:gd name="T6" fmla="*/ 1315 w 2313"/>
                <a:gd name="T7" fmla="*/ 8 h 1452"/>
                <a:gd name="T8" fmla="*/ 2313 w 2313"/>
                <a:gd name="T9" fmla="*/ 0 h 14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13"/>
                <a:gd name="T16" fmla="*/ 0 h 1452"/>
                <a:gd name="T17" fmla="*/ 2313 w 2313"/>
                <a:gd name="T18" fmla="*/ 1452 h 14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13" h="1452">
                  <a:moveTo>
                    <a:pt x="0" y="1452"/>
                  </a:moveTo>
                  <a:cubicBezTo>
                    <a:pt x="34" y="1312"/>
                    <a:pt x="68" y="1172"/>
                    <a:pt x="181" y="998"/>
                  </a:cubicBezTo>
                  <a:cubicBezTo>
                    <a:pt x="294" y="824"/>
                    <a:pt x="491" y="559"/>
                    <a:pt x="680" y="408"/>
                  </a:cubicBezTo>
                  <a:cubicBezTo>
                    <a:pt x="869" y="257"/>
                    <a:pt x="1043" y="159"/>
                    <a:pt x="1315" y="91"/>
                  </a:cubicBezTo>
                  <a:cubicBezTo>
                    <a:pt x="1587" y="23"/>
                    <a:pt x="2147" y="15"/>
                    <a:pt x="2313" y="0"/>
                  </a:cubicBez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b="1" kern="0">
                <a:ea typeface="黑体" panose="02010609060101010101" pitchFamily="49" charset="-122"/>
              </a:endParaRPr>
            </a:p>
          </p:txBody>
        </p:sp>
        <p:sp>
          <p:nvSpPr>
            <p:cNvPr id="14" name="Text Box 9"/>
            <p:cNvSpPr txBox="1">
              <a:spLocks noChangeArrowheads="1"/>
            </p:cNvSpPr>
            <p:nvPr/>
          </p:nvSpPr>
          <p:spPr bwMode="auto">
            <a:xfrm>
              <a:off x="317" y="820"/>
              <a:ext cx="817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defTabSz="914377" fontAlgn="base">
                <a:spcBef>
                  <a:spcPct val="5000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2000" b="0" kern="0" dirty="0">
                  <a:solidFill>
                    <a:schemeClr val="tx1"/>
                  </a:solidFill>
                  <a:ea typeface="宋体" panose="02010600030101010101" pitchFamily="2" charset="-122"/>
                </a:rPr>
                <a:t>v(x)</a:t>
              </a:r>
            </a:p>
          </p:txBody>
        </p:sp>
        <p:sp>
          <p:nvSpPr>
            <p:cNvPr id="15" name="Text Box 10"/>
            <p:cNvSpPr txBox="1">
              <a:spLocks noChangeArrowheads="1"/>
            </p:cNvSpPr>
            <p:nvPr/>
          </p:nvSpPr>
          <p:spPr bwMode="auto">
            <a:xfrm>
              <a:off x="2395" y="2546"/>
              <a:ext cx="726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defTabSz="914377" fontAlgn="base">
                <a:spcBef>
                  <a:spcPct val="5000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1600" kern="0" dirty="0">
                  <a:solidFill>
                    <a:schemeClr val="tx1"/>
                  </a:solidFill>
                  <a:ea typeface="宋体" panose="02010600030101010101" pitchFamily="2" charset="-122"/>
                </a:rPr>
                <a:t>c(</a:t>
              </a:r>
              <a:r>
                <a:rPr lang="zh-CN" altLang="en-US" sz="1600" kern="0" dirty="0">
                  <a:solidFill>
                    <a:schemeClr val="tx1"/>
                  </a:solidFill>
                  <a:ea typeface="宋体" panose="02010600030101010101" pitchFamily="2" charset="-122"/>
                </a:rPr>
                <a:t>后果</a:t>
              </a:r>
              <a:r>
                <a:rPr lang="en-US" altLang="zh-CN" sz="1600" kern="0" dirty="0">
                  <a:solidFill>
                    <a:schemeClr val="tx1"/>
                  </a:solidFill>
                  <a:ea typeface="宋体" panose="02010600030101010101" pitchFamily="2" charset="-122"/>
                </a:rPr>
                <a:t>)</a:t>
              </a:r>
            </a:p>
          </p:txBody>
        </p:sp>
        <p:sp>
          <p:nvSpPr>
            <p:cNvPr id="16" name="Line 11"/>
            <p:cNvSpPr>
              <a:spLocks noChangeShapeType="1"/>
            </p:cNvSpPr>
            <p:nvPr/>
          </p:nvSpPr>
          <p:spPr bwMode="auto">
            <a:xfrm>
              <a:off x="2291" y="1525"/>
              <a:ext cx="1" cy="1316"/>
            </a:xfrm>
            <a:prstGeom prst="line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b="1" kern="0">
                <a:ea typeface="黑体" panose="02010609060101010101" pitchFamily="49" charset="-122"/>
              </a:endParaRPr>
            </a:p>
          </p:txBody>
        </p:sp>
        <p:sp>
          <p:nvSpPr>
            <p:cNvPr id="17" name="Line 12"/>
            <p:cNvSpPr>
              <a:spLocks noChangeShapeType="1"/>
            </p:cNvSpPr>
            <p:nvPr/>
          </p:nvSpPr>
          <p:spPr bwMode="auto">
            <a:xfrm>
              <a:off x="477" y="2160"/>
              <a:ext cx="1" cy="817"/>
            </a:xfrm>
            <a:prstGeom prst="line">
              <a:avLst/>
            </a:prstGeom>
            <a:noFill/>
            <a:ln w="28575">
              <a:solidFill>
                <a:srgbClr val="00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b="1" kern="0">
                <a:ea typeface="黑体" panose="02010609060101010101" pitchFamily="49" charset="-122"/>
              </a:endParaRPr>
            </a:p>
          </p:txBody>
        </p:sp>
        <p:sp>
          <p:nvSpPr>
            <p:cNvPr id="18" name="Line 13"/>
            <p:cNvSpPr>
              <a:spLocks noChangeShapeType="1"/>
            </p:cNvSpPr>
            <p:nvPr/>
          </p:nvSpPr>
          <p:spPr bwMode="auto">
            <a:xfrm>
              <a:off x="477" y="1543"/>
              <a:ext cx="1814" cy="1"/>
            </a:xfrm>
            <a:prstGeom prst="line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b="1" kern="0">
                <a:ea typeface="黑体" panose="02010609060101010101" pitchFamily="49" charset="-122"/>
              </a:endParaRPr>
            </a:p>
          </p:txBody>
        </p:sp>
        <p:sp>
          <p:nvSpPr>
            <p:cNvPr id="19" name="Text Box 14"/>
            <p:cNvSpPr txBox="1">
              <a:spLocks noChangeArrowheads="1"/>
            </p:cNvSpPr>
            <p:nvPr/>
          </p:nvSpPr>
          <p:spPr bwMode="auto">
            <a:xfrm>
              <a:off x="204" y="2841"/>
              <a:ext cx="363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defTabSz="914377" fontAlgn="base">
                <a:spcBef>
                  <a:spcPct val="5000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1600" b="0" kern="0">
                  <a:solidFill>
                    <a:schemeClr val="tx1"/>
                  </a:solidFill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20" name="Text Box 15"/>
            <p:cNvSpPr txBox="1">
              <a:spLocks noChangeArrowheads="1"/>
            </p:cNvSpPr>
            <p:nvPr/>
          </p:nvSpPr>
          <p:spPr bwMode="auto">
            <a:xfrm>
              <a:off x="205" y="1389"/>
              <a:ext cx="363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defTabSz="914377" fontAlgn="base">
                <a:spcBef>
                  <a:spcPct val="5000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1600" b="0" kern="0">
                  <a:solidFill>
                    <a:schemeClr val="tx1"/>
                  </a:solidFill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1" name="Text Box 16"/>
            <p:cNvSpPr txBox="1">
              <a:spLocks noChangeArrowheads="1"/>
            </p:cNvSpPr>
            <p:nvPr/>
          </p:nvSpPr>
          <p:spPr bwMode="auto">
            <a:xfrm>
              <a:off x="2245" y="2840"/>
              <a:ext cx="499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defTabSz="914377" fontAlgn="base">
                <a:spcBef>
                  <a:spcPct val="5000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1600" b="0" kern="0">
                  <a:solidFill>
                    <a:schemeClr val="tx1"/>
                  </a:solidFill>
                  <a:ea typeface="宋体" panose="02010600030101010101" pitchFamily="2" charset="-122"/>
                </a:rPr>
                <a:t>100</a:t>
              </a:r>
            </a:p>
          </p:txBody>
        </p:sp>
        <p:sp>
          <p:nvSpPr>
            <p:cNvPr id="22" name="Text Box 17"/>
            <p:cNvSpPr txBox="1">
              <a:spLocks noChangeArrowheads="1"/>
            </p:cNvSpPr>
            <p:nvPr/>
          </p:nvSpPr>
          <p:spPr bwMode="auto">
            <a:xfrm>
              <a:off x="1760" y="993"/>
              <a:ext cx="726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defTabSz="914377" fontAlgn="base">
                <a:spcBef>
                  <a:spcPct val="5000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zh-CN" altLang="en-US" sz="1600" kern="0" dirty="0">
                  <a:solidFill>
                    <a:schemeClr val="tx1"/>
                  </a:solidFill>
                  <a:ea typeface="宋体" panose="02010600030101010101" pitchFamily="2" charset="-122"/>
                </a:rPr>
                <a:t>冒险型</a:t>
              </a:r>
            </a:p>
          </p:txBody>
        </p:sp>
        <p:sp>
          <p:nvSpPr>
            <p:cNvPr id="23" name="Text Box 18"/>
            <p:cNvSpPr txBox="1">
              <a:spLocks noChangeArrowheads="1"/>
            </p:cNvSpPr>
            <p:nvPr/>
          </p:nvSpPr>
          <p:spPr bwMode="auto">
            <a:xfrm>
              <a:off x="2440" y="1048"/>
              <a:ext cx="726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defTabSz="914377" fontAlgn="base">
                <a:spcBef>
                  <a:spcPct val="5000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zh-CN" altLang="en-US" sz="1600" kern="0" dirty="0">
                  <a:solidFill>
                    <a:schemeClr val="tx1"/>
                  </a:solidFill>
                  <a:ea typeface="宋体" panose="02010600030101010101" pitchFamily="2" charset="-122"/>
                </a:rPr>
                <a:t>中立型</a:t>
              </a:r>
            </a:p>
          </p:txBody>
        </p:sp>
        <p:sp>
          <p:nvSpPr>
            <p:cNvPr id="24" name="Text Box 19"/>
            <p:cNvSpPr txBox="1">
              <a:spLocks noChangeArrowheads="1"/>
            </p:cNvSpPr>
            <p:nvPr/>
          </p:nvSpPr>
          <p:spPr bwMode="auto">
            <a:xfrm>
              <a:off x="2396" y="1580"/>
              <a:ext cx="726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defTabSz="914377" fontAlgn="base">
                <a:spcBef>
                  <a:spcPct val="5000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zh-CN" altLang="en-US" sz="1600" kern="0" dirty="0">
                  <a:solidFill>
                    <a:schemeClr val="tx1"/>
                  </a:solidFill>
                  <a:ea typeface="宋体" panose="02010600030101010101" pitchFamily="2" charset="-122"/>
                </a:rPr>
                <a:t>保守型</a:t>
              </a:r>
            </a:p>
          </p:txBody>
        </p:sp>
        <p:sp>
          <p:nvSpPr>
            <p:cNvPr id="25" name="Line 20"/>
            <p:cNvSpPr>
              <a:spLocks noChangeShapeType="1"/>
            </p:cNvSpPr>
            <p:nvPr/>
          </p:nvSpPr>
          <p:spPr bwMode="auto">
            <a:xfrm>
              <a:off x="1202" y="1842"/>
              <a:ext cx="1" cy="998"/>
            </a:xfrm>
            <a:prstGeom prst="line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b="1" kern="0">
                <a:ea typeface="黑体" panose="02010609060101010101" pitchFamily="49" charset="-122"/>
              </a:endParaRPr>
            </a:p>
          </p:txBody>
        </p:sp>
        <p:sp>
          <p:nvSpPr>
            <p:cNvPr id="26" name="Line 21"/>
            <p:cNvSpPr>
              <a:spLocks noChangeShapeType="1"/>
            </p:cNvSpPr>
            <p:nvPr/>
          </p:nvSpPr>
          <p:spPr bwMode="auto">
            <a:xfrm>
              <a:off x="476" y="1842"/>
              <a:ext cx="1724" cy="1"/>
            </a:xfrm>
            <a:prstGeom prst="line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b="1" kern="0">
                <a:ea typeface="黑体" panose="02010609060101010101" pitchFamily="49" charset="-122"/>
              </a:endParaRPr>
            </a:p>
          </p:txBody>
        </p:sp>
        <p:sp>
          <p:nvSpPr>
            <p:cNvPr id="27" name="Text Box 22"/>
            <p:cNvSpPr txBox="1">
              <a:spLocks noChangeArrowheads="1"/>
            </p:cNvSpPr>
            <p:nvPr/>
          </p:nvSpPr>
          <p:spPr bwMode="auto">
            <a:xfrm>
              <a:off x="55" y="1705"/>
              <a:ext cx="454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defTabSz="914377" fontAlgn="base">
                <a:spcBef>
                  <a:spcPct val="5000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1600" b="0" kern="0" dirty="0">
                  <a:solidFill>
                    <a:schemeClr val="tx1"/>
                  </a:solidFill>
                  <a:ea typeface="宋体" panose="02010600030101010101" pitchFamily="2" charset="-122"/>
                </a:rPr>
                <a:t>0.75</a:t>
              </a:r>
            </a:p>
          </p:txBody>
        </p:sp>
        <p:sp>
          <p:nvSpPr>
            <p:cNvPr id="28" name="Line 23"/>
            <p:cNvSpPr>
              <a:spLocks noChangeShapeType="1"/>
            </p:cNvSpPr>
            <p:nvPr/>
          </p:nvSpPr>
          <p:spPr bwMode="auto">
            <a:xfrm>
              <a:off x="1882" y="1842"/>
              <a:ext cx="1" cy="998"/>
            </a:xfrm>
            <a:prstGeom prst="line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b="1" kern="0">
                <a:ea typeface="黑体" panose="02010609060101010101" pitchFamily="49" charset="-122"/>
              </a:endParaRPr>
            </a:p>
          </p:txBody>
        </p:sp>
        <p:sp>
          <p:nvSpPr>
            <p:cNvPr id="29" name="Line 24"/>
            <p:cNvSpPr>
              <a:spLocks noChangeShapeType="1"/>
            </p:cNvSpPr>
            <p:nvPr/>
          </p:nvSpPr>
          <p:spPr bwMode="auto">
            <a:xfrm>
              <a:off x="2200" y="1842"/>
              <a:ext cx="1" cy="998"/>
            </a:xfrm>
            <a:prstGeom prst="line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b="1" kern="0">
                <a:ea typeface="黑体" panose="02010609060101010101" pitchFamily="49" charset="-122"/>
              </a:endParaRPr>
            </a:p>
          </p:txBody>
        </p:sp>
        <p:sp>
          <p:nvSpPr>
            <p:cNvPr id="30" name="Text Box 25"/>
            <p:cNvSpPr txBox="1">
              <a:spLocks noChangeArrowheads="1"/>
            </p:cNvSpPr>
            <p:nvPr/>
          </p:nvSpPr>
          <p:spPr bwMode="auto">
            <a:xfrm>
              <a:off x="1020" y="1616"/>
              <a:ext cx="227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defTabSz="914377" fontAlgn="base">
                <a:spcBef>
                  <a:spcPct val="5000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1600" kern="0">
                  <a:solidFill>
                    <a:schemeClr val="tx1"/>
                  </a:solidFill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31" name="Text Box 26"/>
            <p:cNvSpPr txBox="1">
              <a:spLocks noChangeArrowheads="1"/>
            </p:cNvSpPr>
            <p:nvPr/>
          </p:nvSpPr>
          <p:spPr bwMode="auto">
            <a:xfrm>
              <a:off x="1701" y="1616"/>
              <a:ext cx="226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defTabSz="914377" fontAlgn="base">
                <a:spcBef>
                  <a:spcPct val="5000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1600" kern="0">
                  <a:solidFill>
                    <a:schemeClr val="tx1"/>
                  </a:solidFill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32" name="Text Box 27"/>
            <p:cNvSpPr txBox="1">
              <a:spLocks noChangeArrowheads="1"/>
            </p:cNvSpPr>
            <p:nvPr/>
          </p:nvSpPr>
          <p:spPr bwMode="auto">
            <a:xfrm>
              <a:off x="2018" y="1616"/>
              <a:ext cx="454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defTabSz="914377" fontAlgn="base">
                <a:spcBef>
                  <a:spcPct val="5000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1600" kern="0" dirty="0">
                  <a:solidFill>
                    <a:schemeClr val="tx1"/>
                  </a:solidFill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33" name="Text Box 28"/>
            <p:cNvSpPr txBox="1">
              <a:spLocks noChangeArrowheads="1"/>
            </p:cNvSpPr>
            <p:nvPr/>
          </p:nvSpPr>
          <p:spPr bwMode="auto">
            <a:xfrm>
              <a:off x="1020" y="2886"/>
              <a:ext cx="499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defTabSz="914377" fontAlgn="base">
                <a:spcBef>
                  <a:spcPct val="5000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1600" b="0" kern="0">
                  <a:solidFill>
                    <a:schemeClr val="tx1"/>
                  </a:solidFill>
                  <a:ea typeface="宋体" panose="02010600030101010101" pitchFamily="2" charset="-122"/>
                </a:rPr>
                <a:t>x1</a:t>
              </a:r>
            </a:p>
          </p:txBody>
        </p:sp>
        <p:sp>
          <p:nvSpPr>
            <p:cNvPr id="34" name="Text Box 29"/>
            <p:cNvSpPr txBox="1">
              <a:spLocks noChangeArrowheads="1"/>
            </p:cNvSpPr>
            <p:nvPr/>
          </p:nvSpPr>
          <p:spPr bwMode="auto">
            <a:xfrm>
              <a:off x="1655" y="2886"/>
              <a:ext cx="499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defTabSz="914377" fontAlgn="base">
                <a:spcBef>
                  <a:spcPct val="5000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1600" b="0" kern="0">
                  <a:solidFill>
                    <a:schemeClr val="tx1"/>
                  </a:solidFill>
                  <a:ea typeface="宋体" panose="02010600030101010101" pitchFamily="2" charset="-122"/>
                </a:rPr>
                <a:t>x2</a:t>
              </a:r>
            </a:p>
          </p:txBody>
        </p:sp>
        <p:sp>
          <p:nvSpPr>
            <p:cNvPr id="35" name="Text Box 30"/>
            <p:cNvSpPr txBox="1">
              <a:spLocks noChangeArrowheads="1"/>
            </p:cNvSpPr>
            <p:nvPr/>
          </p:nvSpPr>
          <p:spPr bwMode="auto">
            <a:xfrm>
              <a:off x="2018" y="2886"/>
              <a:ext cx="499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defTabSz="914377" fontAlgn="base">
                <a:spcBef>
                  <a:spcPct val="5000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1600" b="0" kern="0">
                  <a:solidFill>
                    <a:schemeClr val="tx1"/>
                  </a:solidFill>
                  <a:ea typeface="宋体" panose="02010600030101010101" pitchFamily="2" charset="-122"/>
                </a:rPr>
                <a:t>x3</a:t>
              </a:r>
            </a:p>
          </p:txBody>
        </p:sp>
      </p:grpSp>
      <p:sp>
        <p:nvSpPr>
          <p:cNvPr id="36" name="Rectangle 41"/>
          <p:cNvSpPr>
            <a:spLocks noChangeArrowheads="1"/>
          </p:cNvSpPr>
          <p:nvPr/>
        </p:nvSpPr>
        <p:spPr bwMode="auto">
          <a:xfrm>
            <a:off x="6507588" y="876241"/>
            <a:ext cx="38163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None/>
            </a:pPr>
            <a:r>
              <a:rPr kumimoji="1"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情形一</a:t>
            </a:r>
          </a:p>
        </p:txBody>
      </p:sp>
      <p:sp>
        <p:nvSpPr>
          <p:cNvPr id="37" name="Rectangle 39"/>
          <p:cNvSpPr>
            <a:spLocks noChangeArrowheads="1"/>
          </p:cNvSpPr>
          <p:nvPr/>
        </p:nvSpPr>
        <p:spPr bwMode="auto">
          <a:xfrm>
            <a:off x="6507593" y="1522396"/>
            <a:ext cx="41036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买方：保守型  卖方：中立型</a:t>
            </a:r>
          </a:p>
        </p:txBody>
      </p:sp>
      <p:sp>
        <p:nvSpPr>
          <p:cNvPr id="38" name="Rectangle 42"/>
          <p:cNvSpPr>
            <a:spLocks noChangeArrowheads="1"/>
          </p:cNvSpPr>
          <p:nvPr/>
        </p:nvSpPr>
        <p:spPr bwMode="auto">
          <a:xfrm>
            <a:off x="6975104" y="2030621"/>
            <a:ext cx="3168651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买方价格：</a:t>
            </a:r>
            <a:r>
              <a:rPr kumimoji="1"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b=x1</a:t>
            </a:r>
          </a:p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（工作点为</a:t>
            </a:r>
            <a:r>
              <a:rPr kumimoji="1"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1"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</a:p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卖方价格：</a:t>
            </a:r>
            <a:r>
              <a:rPr kumimoji="1"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a=x2</a:t>
            </a:r>
          </a:p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（工作点为</a:t>
            </a:r>
            <a:r>
              <a:rPr kumimoji="1"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kumimoji="1"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40" name="Rectangle 43"/>
          <p:cNvSpPr>
            <a:spLocks noChangeArrowheads="1"/>
          </p:cNvSpPr>
          <p:nvPr/>
        </p:nvSpPr>
        <p:spPr bwMode="auto">
          <a:xfrm>
            <a:off x="6849699" y="4205721"/>
            <a:ext cx="31321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x1 &lt; x2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，不会成交！</a:t>
            </a:r>
          </a:p>
        </p:txBody>
      </p:sp>
      <p:grpSp>
        <p:nvGrpSpPr>
          <p:cNvPr id="41" name="Group 49"/>
          <p:cNvGrpSpPr>
            <a:grpSpLocks/>
          </p:cNvGrpSpPr>
          <p:nvPr/>
        </p:nvGrpSpPr>
        <p:grpSpPr bwMode="auto">
          <a:xfrm>
            <a:off x="1857529" y="4851144"/>
            <a:ext cx="4176713" cy="1142475"/>
            <a:chOff x="158" y="3249"/>
            <a:chExt cx="2631" cy="870"/>
          </a:xfrm>
        </p:grpSpPr>
        <p:sp>
          <p:nvSpPr>
            <p:cNvPr id="42" name="Rectangle 44"/>
            <p:cNvSpPr>
              <a:spLocks noChangeArrowheads="1"/>
            </p:cNvSpPr>
            <p:nvPr/>
          </p:nvSpPr>
          <p:spPr bwMode="auto">
            <a:xfrm>
              <a:off x="158" y="3249"/>
              <a:ext cx="2404" cy="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情形二</a:t>
              </a:r>
            </a:p>
          </p:txBody>
        </p:sp>
        <p:sp>
          <p:nvSpPr>
            <p:cNvPr id="43" name="Rectangle 45"/>
            <p:cNvSpPr>
              <a:spLocks noChangeArrowheads="1"/>
            </p:cNvSpPr>
            <p:nvPr/>
          </p:nvSpPr>
          <p:spPr bwMode="auto">
            <a:xfrm>
              <a:off x="204" y="3751"/>
              <a:ext cx="2585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买方：冒险型   卖方：保守型</a:t>
              </a:r>
            </a:p>
          </p:txBody>
        </p:sp>
        <p:sp>
          <p:nvSpPr>
            <p:cNvPr id="44" name="Rectangle 48"/>
            <p:cNvSpPr>
              <a:spLocks noChangeArrowheads="1"/>
            </p:cNvSpPr>
            <p:nvPr/>
          </p:nvSpPr>
          <p:spPr bwMode="auto">
            <a:xfrm>
              <a:off x="158" y="3249"/>
              <a:ext cx="2631" cy="87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000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Group 51"/>
          <p:cNvGrpSpPr>
            <a:grpSpLocks/>
          </p:cNvGrpSpPr>
          <p:nvPr/>
        </p:nvGrpSpPr>
        <p:grpSpPr bwMode="auto">
          <a:xfrm>
            <a:off x="6198029" y="4851134"/>
            <a:ext cx="4321175" cy="1143000"/>
            <a:chOff x="2925" y="3249"/>
            <a:chExt cx="2722" cy="816"/>
          </a:xfrm>
        </p:grpSpPr>
        <p:sp>
          <p:nvSpPr>
            <p:cNvPr id="46" name="Rectangle 46"/>
            <p:cNvSpPr>
              <a:spLocks noChangeArrowheads="1"/>
            </p:cNvSpPr>
            <p:nvPr/>
          </p:nvSpPr>
          <p:spPr bwMode="auto">
            <a:xfrm>
              <a:off x="2925" y="3249"/>
              <a:ext cx="2404" cy="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情形三</a:t>
              </a:r>
            </a:p>
          </p:txBody>
        </p:sp>
        <p:sp>
          <p:nvSpPr>
            <p:cNvPr id="47" name="Rectangle 47"/>
            <p:cNvSpPr>
              <a:spLocks noChangeArrowheads="1"/>
            </p:cNvSpPr>
            <p:nvPr/>
          </p:nvSpPr>
          <p:spPr bwMode="auto">
            <a:xfrm>
              <a:off x="2971" y="3702"/>
              <a:ext cx="2585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买方：中立型   卖方：中立型</a:t>
              </a:r>
            </a:p>
          </p:txBody>
        </p:sp>
        <p:sp>
          <p:nvSpPr>
            <p:cNvPr id="48" name="Rectangle 50"/>
            <p:cNvSpPr>
              <a:spLocks noChangeArrowheads="1"/>
            </p:cNvSpPr>
            <p:nvPr/>
          </p:nvSpPr>
          <p:spPr bwMode="auto">
            <a:xfrm>
              <a:off x="2925" y="3249"/>
              <a:ext cx="2722" cy="81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20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203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4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276478" y="1025078"/>
            <a:ext cx="725805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 dirty="0">
                <a:solidFill>
                  <a:srgbClr val="FF0000"/>
                </a:solidFill>
              </a:rPr>
              <a:t>	</a:t>
            </a:r>
            <a:r>
              <a:rPr kumimoji="1" lang="zh-CN" altLang="en-US" sz="2400" b="0" dirty="0">
                <a:solidFill>
                  <a:srgbClr val="FF0000"/>
                </a:solidFill>
              </a:rPr>
              <a:t>一个保守型的人在做买方和卖方时，他给出的平衡价格是不一致的。</a:t>
            </a: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2276478" y="1998208"/>
            <a:ext cx="7258051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 dirty="0">
                <a:solidFill>
                  <a:schemeClr val="tx1"/>
                </a:solidFill>
              </a:rPr>
              <a:t>	</a:t>
            </a:r>
            <a:r>
              <a:rPr kumimoji="1" lang="zh-CN" altLang="en-US" sz="2400" b="0" dirty="0">
                <a:solidFill>
                  <a:schemeClr val="tx1"/>
                </a:solidFill>
              </a:rPr>
              <a:t>设想一个“守财奴” （“保守”的人）做决策。作为买方，他是一个“保守型”决策者。即在相同效用值下，他希望价格越低越好，即向</a:t>
            </a:r>
            <a:r>
              <a:rPr kumimoji="1" lang="en-US" altLang="zh-CN" sz="2400" b="0" dirty="0">
                <a:solidFill>
                  <a:schemeClr val="tx1"/>
                </a:solidFill>
              </a:rPr>
              <a:t>x1</a:t>
            </a:r>
            <a:r>
              <a:rPr kumimoji="1" lang="zh-CN" altLang="en-US" sz="2400" b="0" dirty="0">
                <a:solidFill>
                  <a:schemeClr val="tx1"/>
                </a:solidFill>
              </a:rPr>
              <a:t>方向偏移。但是当他作为卖方时，他是一个“冒险型”决策者。即在相同效用值下，他希望价格越高越好，即向</a:t>
            </a:r>
            <a:r>
              <a:rPr kumimoji="1" lang="en-US" altLang="zh-CN" sz="2400" b="0" dirty="0">
                <a:solidFill>
                  <a:schemeClr val="tx1"/>
                </a:solidFill>
              </a:rPr>
              <a:t>x3</a:t>
            </a:r>
            <a:r>
              <a:rPr kumimoji="1" lang="zh-CN" altLang="en-US" sz="2400" b="0" dirty="0">
                <a:solidFill>
                  <a:schemeClr val="tx1"/>
                </a:solidFill>
              </a:rPr>
              <a:t>方向偏移。因为他认为别人给他的钱效用低，而他给别人的钱效用高！ </a:t>
            </a:r>
          </a:p>
        </p:txBody>
      </p:sp>
      <p:sp>
        <p:nvSpPr>
          <p:cNvPr id="13" name="Rectangle 45"/>
          <p:cNvSpPr>
            <a:spLocks noChangeArrowheads="1"/>
          </p:cNvSpPr>
          <p:nvPr/>
        </p:nvSpPr>
        <p:spPr bwMode="auto">
          <a:xfrm>
            <a:off x="2390778" y="4951364"/>
            <a:ext cx="7143751" cy="830997"/>
          </a:xfrm>
          <a:prstGeom prst="rect">
            <a:avLst/>
          </a:prstGeom>
          <a:solidFill>
            <a:srgbClr val="0066CC"/>
          </a:solidFill>
          <a:ln w="38100" cap="flat" cmpd="sng" algn="ctr">
            <a:solidFill>
              <a:srgbClr val="B1E2FB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>
            <a:spAutoFit/>
          </a:bodyPr>
          <a:lstStyle/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b="1" kern="0" dirty="0">
                <a:solidFill>
                  <a:srgbClr val="F2F2F2"/>
                </a:solidFill>
                <a:latin typeface="黑体" pitchFamily="49" charset="-122"/>
                <a:ea typeface="黑体"/>
              </a:rPr>
              <a:t>因此</a:t>
            </a:r>
            <a:r>
              <a:rPr kumimoji="1" lang="en-US" altLang="zh-CN" sz="2400" b="1" kern="0" dirty="0">
                <a:solidFill>
                  <a:srgbClr val="F2F2F2"/>
                </a:solidFill>
                <a:latin typeface="黑体" pitchFamily="49" charset="-122"/>
                <a:ea typeface="黑体"/>
              </a:rPr>
              <a:t>,</a:t>
            </a:r>
            <a:r>
              <a:rPr kumimoji="1" lang="zh-CN" altLang="en-US" sz="2400" b="1" kern="0" dirty="0">
                <a:solidFill>
                  <a:srgbClr val="F2F2F2"/>
                </a:solidFill>
                <a:latin typeface="黑体" pitchFamily="49" charset="-122"/>
                <a:ea typeface="黑体"/>
              </a:rPr>
              <a:t>一个“保守”的人也可以是一个“冒险型”决策者，语意上的混淆给概念的理解造成了不便。 </a:t>
            </a:r>
          </a:p>
        </p:txBody>
      </p:sp>
    </p:spTree>
    <p:extLst>
      <p:ext uri="{BB962C8B-B14F-4D97-AF65-F5344CB8AC3E}">
        <p14:creationId xmlns:p14="http://schemas.microsoft.com/office/powerpoint/2010/main" val="581664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2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285" y="1498987"/>
            <a:ext cx="5795429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5"/>
          <p:cNvSpPr>
            <a:spLocks noChangeArrowheads="1"/>
          </p:cNvSpPr>
          <p:nvPr/>
        </p:nvSpPr>
        <p:spPr bwMode="auto">
          <a:xfrm>
            <a:off x="2026674" y="786141"/>
            <a:ext cx="90601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dirty="0">
                <a:solidFill>
                  <a:srgbClr val="C00000"/>
                </a:solidFill>
                <a:latin typeface="黑体" panose="02010609060101010101" pitchFamily="49" charset="-122"/>
              </a:rPr>
              <a:t>例题</a:t>
            </a:r>
          </a:p>
        </p:txBody>
      </p:sp>
    </p:spTree>
    <p:extLst>
      <p:ext uri="{BB962C8B-B14F-4D97-AF65-F5344CB8AC3E}">
        <p14:creationId xmlns:p14="http://schemas.microsoft.com/office/powerpoint/2010/main" val="9625784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019303" y="909123"/>
            <a:ext cx="72580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b="0" dirty="0">
                <a:solidFill>
                  <a:srgbClr val="C00000"/>
                </a:solidFill>
              </a:rPr>
              <a:t>决策者的偏好信息</a:t>
            </a:r>
            <a:r>
              <a:rPr kumimoji="1" lang="en-US" altLang="zh-CN" b="0" dirty="0">
                <a:solidFill>
                  <a:srgbClr val="C00000"/>
                </a:solidFill>
              </a:rPr>
              <a:t>:</a:t>
            </a:r>
          </a:p>
        </p:txBody>
      </p:sp>
      <p:grpSp>
        <p:nvGrpSpPr>
          <p:cNvPr id="9" name="Group 12"/>
          <p:cNvGrpSpPr>
            <a:grpSpLocks/>
          </p:cNvGrpSpPr>
          <p:nvPr/>
        </p:nvGrpSpPr>
        <p:grpSpPr bwMode="auto">
          <a:xfrm>
            <a:off x="2235725" y="1571907"/>
            <a:ext cx="7927455" cy="3181349"/>
            <a:chOff x="661" y="654"/>
            <a:chExt cx="5181" cy="2004"/>
          </a:xfrm>
        </p:grpSpPr>
        <p:sp>
          <p:nvSpPr>
            <p:cNvPr id="11" name="Rectangle 3"/>
            <p:cNvSpPr>
              <a:spLocks noChangeArrowheads="1"/>
            </p:cNvSpPr>
            <p:nvPr/>
          </p:nvSpPr>
          <p:spPr bwMode="auto">
            <a:xfrm>
              <a:off x="661" y="654"/>
              <a:ext cx="509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sz="2400" b="0" dirty="0">
                  <a:solidFill>
                    <a:schemeClr val="tx1"/>
                  </a:solidFill>
                  <a:latin typeface="+mj-lt"/>
                </a:rPr>
                <a:t>1) </a:t>
              </a:r>
              <a:r>
                <a:rPr kumimoji="1" lang="zh-CN" altLang="en-US" sz="2400" b="0" dirty="0">
                  <a:solidFill>
                    <a:schemeClr val="tx1"/>
                  </a:solidFill>
                  <a:latin typeface="+mj-lt"/>
                </a:rPr>
                <a:t>肯定不赔不赚等价于以概率</a:t>
              </a:r>
              <a:r>
                <a:rPr kumimoji="1" lang="en-US" altLang="zh-CN" sz="2400" b="0" dirty="0">
                  <a:solidFill>
                    <a:schemeClr val="tx1"/>
                  </a:solidFill>
                  <a:latin typeface="+mj-lt"/>
                </a:rPr>
                <a:t>0.73</a:t>
              </a:r>
              <a:r>
                <a:rPr kumimoji="1" lang="zh-CN" altLang="en-US" sz="2400" b="0" dirty="0">
                  <a:solidFill>
                    <a:schemeClr val="tx1"/>
                  </a:solidFill>
                  <a:latin typeface="+mj-lt"/>
                </a:rPr>
                <a:t>和</a:t>
              </a:r>
              <a:r>
                <a:rPr kumimoji="1" lang="en-US" altLang="zh-CN" sz="2400" b="0" dirty="0">
                  <a:solidFill>
                    <a:schemeClr val="tx1"/>
                  </a:solidFill>
                  <a:latin typeface="+mj-lt"/>
                </a:rPr>
                <a:t>0.27</a:t>
              </a:r>
              <a:r>
                <a:rPr kumimoji="1" lang="zh-CN" altLang="en-US" sz="2400" b="0" dirty="0">
                  <a:solidFill>
                    <a:schemeClr val="tx1"/>
                  </a:solidFill>
                  <a:latin typeface="+mj-lt"/>
                </a:rPr>
                <a:t>分别获得</a:t>
              </a:r>
            </a:p>
          </p:txBody>
        </p:sp>
        <p:sp>
          <p:nvSpPr>
            <p:cNvPr id="12" name="Rectangle 4"/>
            <p:cNvSpPr>
              <a:spLocks noChangeArrowheads="1"/>
            </p:cNvSpPr>
            <p:nvPr/>
          </p:nvSpPr>
          <p:spPr bwMode="auto">
            <a:xfrm>
              <a:off x="931" y="969"/>
              <a:ext cx="142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sz="2400" b="0" dirty="0">
                  <a:solidFill>
                    <a:schemeClr val="tx1"/>
                  </a:solidFill>
                  <a:latin typeface="+mj-lt"/>
                </a:rPr>
                <a:t>-100</a:t>
              </a:r>
              <a:r>
                <a:rPr kumimoji="1" lang="zh-CN" altLang="en-US" sz="2400" b="0" dirty="0">
                  <a:solidFill>
                    <a:schemeClr val="tx1"/>
                  </a:solidFill>
                  <a:latin typeface="+mj-lt"/>
                </a:rPr>
                <a:t>和</a:t>
              </a:r>
              <a:r>
                <a:rPr kumimoji="1" lang="en-US" altLang="zh-CN" sz="2400" b="0" dirty="0">
                  <a:solidFill>
                    <a:schemeClr val="tx1"/>
                  </a:solidFill>
                  <a:latin typeface="+mj-lt"/>
                </a:rPr>
                <a:t>300</a:t>
              </a:r>
              <a:r>
                <a:rPr kumimoji="1" lang="zh-CN" altLang="en-US" sz="2400" b="0" dirty="0">
                  <a:solidFill>
                    <a:schemeClr val="tx1"/>
                  </a:solidFill>
                  <a:latin typeface="+mj-lt"/>
                </a:rPr>
                <a:t>元</a:t>
              </a:r>
              <a:r>
                <a:rPr kumimoji="1" lang="en-US" altLang="zh-CN" sz="2400" b="0" dirty="0">
                  <a:solidFill>
                    <a:schemeClr val="tx1"/>
                  </a:solidFill>
                  <a:latin typeface="+mj-lt"/>
                </a:rPr>
                <a:t>;</a:t>
              </a:r>
            </a:p>
          </p:txBody>
        </p:sp>
        <p:sp>
          <p:nvSpPr>
            <p:cNvPr id="13" name="Rectangle 5"/>
            <p:cNvSpPr>
              <a:spLocks noChangeArrowheads="1"/>
            </p:cNvSpPr>
            <p:nvPr/>
          </p:nvSpPr>
          <p:spPr bwMode="auto">
            <a:xfrm>
              <a:off x="672" y="1341"/>
              <a:ext cx="517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sz="2400" b="0" dirty="0">
                  <a:solidFill>
                    <a:schemeClr val="tx1"/>
                  </a:solidFill>
                  <a:latin typeface="+mj-lt"/>
                </a:rPr>
                <a:t>2) </a:t>
              </a:r>
              <a:r>
                <a:rPr kumimoji="1" lang="zh-CN" altLang="en-US" sz="2400" b="0" dirty="0">
                  <a:solidFill>
                    <a:schemeClr val="tx1"/>
                  </a:solidFill>
                  <a:latin typeface="+mj-lt"/>
                </a:rPr>
                <a:t>以概率</a:t>
              </a:r>
              <a:r>
                <a:rPr kumimoji="1" lang="en-US" altLang="zh-CN" sz="2400" b="0" dirty="0">
                  <a:solidFill>
                    <a:schemeClr val="tx1"/>
                  </a:solidFill>
                  <a:latin typeface="+mj-lt"/>
                </a:rPr>
                <a:t>0.2, 0.4</a:t>
              </a:r>
              <a:r>
                <a:rPr kumimoji="1" lang="zh-CN" altLang="en-US" sz="2400" b="0" dirty="0">
                  <a:solidFill>
                    <a:schemeClr val="tx1"/>
                  </a:solidFill>
                  <a:latin typeface="+mj-lt"/>
                </a:rPr>
                <a:t>和</a:t>
              </a:r>
              <a:r>
                <a:rPr kumimoji="1" lang="en-US" altLang="zh-CN" sz="2400" b="0" dirty="0">
                  <a:solidFill>
                    <a:schemeClr val="tx1"/>
                  </a:solidFill>
                  <a:latin typeface="+mj-lt"/>
                </a:rPr>
                <a:t>0.4</a:t>
              </a:r>
              <a:r>
                <a:rPr kumimoji="1" lang="zh-CN" altLang="en-US" sz="2400" b="0" dirty="0">
                  <a:solidFill>
                    <a:schemeClr val="tx1"/>
                  </a:solidFill>
                  <a:latin typeface="+mj-lt"/>
                </a:rPr>
                <a:t>分别获得</a:t>
              </a:r>
              <a:r>
                <a:rPr kumimoji="1" lang="en-US" altLang="zh-CN" sz="2400" b="0" dirty="0">
                  <a:solidFill>
                    <a:schemeClr val="tx1"/>
                  </a:solidFill>
                  <a:latin typeface="+mj-lt"/>
                </a:rPr>
                <a:t>-50, 0</a:t>
              </a:r>
              <a:r>
                <a:rPr kumimoji="1" lang="zh-CN" altLang="en-US" sz="2400" b="0" dirty="0">
                  <a:solidFill>
                    <a:schemeClr val="tx1"/>
                  </a:solidFill>
                  <a:latin typeface="+mj-lt"/>
                </a:rPr>
                <a:t>和</a:t>
              </a:r>
              <a:r>
                <a:rPr kumimoji="1" lang="en-US" altLang="zh-CN" sz="2400" b="0" dirty="0">
                  <a:solidFill>
                    <a:schemeClr val="tx1"/>
                  </a:solidFill>
                  <a:latin typeface="+mj-lt"/>
                </a:rPr>
                <a:t>150</a:t>
              </a:r>
              <a:r>
                <a:rPr kumimoji="1" lang="zh-CN" altLang="en-US" sz="2400" b="0" dirty="0">
                  <a:solidFill>
                    <a:schemeClr val="tx1"/>
                  </a:solidFill>
                  <a:latin typeface="+mj-lt"/>
                </a:rPr>
                <a:t>元等价于</a:t>
              </a:r>
            </a:p>
          </p:txBody>
        </p:sp>
        <p:sp>
          <p:nvSpPr>
            <p:cNvPr id="14" name="Rectangle 6"/>
            <p:cNvSpPr>
              <a:spLocks noChangeArrowheads="1"/>
            </p:cNvSpPr>
            <p:nvPr/>
          </p:nvSpPr>
          <p:spPr bwMode="auto">
            <a:xfrm>
              <a:off x="906" y="1656"/>
              <a:ext cx="476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400" b="0" dirty="0">
                  <a:solidFill>
                    <a:schemeClr val="tx1"/>
                  </a:solidFill>
                  <a:latin typeface="+mj-lt"/>
                </a:rPr>
                <a:t>以概率</a:t>
              </a:r>
              <a:r>
                <a:rPr kumimoji="1" lang="en-US" altLang="zh-CN" sz="2400" b="0" dirty="0">
                  <a:solidFill>
                    <a:schemeClr val="tx1"/>
                  </a:solidFill>
                  <a:latin typeface="+mj-lt"/>
                </a:rPr>
                <a:t>0.611</a:t>
              </a:r>
              <a:r>
                <a:rPr kumimoji="1" lang="zh-CN" altLang="en-US" sz="2400" b="0" dirty="0">
                  <a:solidFill>
                    <a:schemeClr val="tx1"/>
                  </a:solidFill>
                  <a:latin typeface="+mj-lt"/>
                </a:rPr>
                <a:t>和</a:t>
              </a:r>
              <a:r>
                <a:rPr kumimoji="1" lang="en-US" altLang="zh-CN" sz="2400" b="0" dirty="0">
                  <a:solidFill>
                    <a:schemeClr val="tx1"/>
                  </a:solidFill>
                  <a:latin typeface="+mj-lt"/>
                </a:rPr>
                <a:t>0.389</a:t>
              </a:r>
              <a:r>
                <a:rPr kumimoji="1" lang="zh-CN" altLang="en-US" sz="2400" b="0" dirty="0">
                  <a:solidFill>
                    <a:schemeClr val="tx1"/>
                  </a:solidFill>
                  <a:latin typeface="+mj-lt"/>
                </a:rPr>
                <a:t>分别获得</a:t>
              </a:r>
              <a:r>
                <a:rPr kumimoji="1" lang="en-US" altLang="zh-CN" sz="2400" b="0" dirty="0">
                  <a:solidFill>
                    <a:schemeClr val="tx1"/>
                  </a:solidFill>
                  <a:latin typeface="+mj-lt"/>
                </a:rPr>
                <a:t>-100</a:t>
              </a:r>
              <a:r>
                <a:rPr kumimoji="1" lang="zh-CN" altLang="en-US" sz="2400" b="0" dirty="0">
                  <a:solidFill>
                    <a:schemeClr val="tx1"/>
                  </a:solidFill>
                  <a:latin typeface="+mj-lt"/>
                </a:rPr>
                <a:t>元和</a:t>
              </a:r>
              <a:r>
                <a:rPr kumimoji="1" lang="en-US" altLang="zh-CN" sz="2400" b="0" dirty="0">
                  <a:solidFill>
                    <a:schemeClr val="tx1"/>
                  </a:solidFill>
                  <a:latin typeface="+mj-lt"/>
                </a:rPr>
                <a:t>300</a:t>
              </a:r>
              <a:r>
                <a:rPr kumimoji="1" lang="zh-CN" altLang="en-US" sz="2400" b="0" dirty="0">
                  <a:solidFill>
                    <a:schemeClr val="tx1"/>
                  </a:solidFill>
                  <a:latin typeface="+mj-lt"/>
                </a:rPr>
                <a:t>元</a:t>
              </a:r>
              <a:r>
                <a:rPr kumimoji="1" lang="en-US" altLang="zh-CN" sz="2400" b="0" dirty="0">
                  <a:solidFill>
                    <a:schemeClr val="tx1"/>
                  </a:solidFill>
                  <a:latin typeface="+mj-lt"/>
                </a:rPr>
                <a:t>;</a:t>
              </a:r>
            </a:p>
          </p:txBody>
        </p:sp>
        <p:sp>
          <p:nvSpPr>
            <p:cNvPr id="15" name="Rectangle 7"/>
            <p:cNvSpPr>
              <a:spLocks noChangeArrowheads="1"/>
            </p:cNvSpPr>
            <p:nvPr/>
          </p:nvSpPr>
          <p:spPr bwMode="auto">
            <a:xfrm>
              <a:off x="667" y="2061"/>
              <a:ext cx="509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sz="2400" b="0" dirty="0">
                  <a:solidFill>
                    <a:schemeClr val="tx1"/>
                  </a:solidFill>
                  <a:latin typeface="+mj-lt"/>
                </a:rPr>
                <a:t>3) </a:t>
              </a:r>
              <a:r>
                <a:rPr kumimoji="1" lang="zh-CN" altLang="en-US" sz="2400" b="0" dirty="0">
                  <a:solidFill>
                    <a:schemeClr val="tx1"/>
                  </a:solidFill>
                  <a:latin typeface="+mj-lt"/>
                </a:rPr>
                <a:t>以概率</a:t>
              </a:r>
              <a:r>
                <a:rPr kumimoji="1" lang="en-US" altLang="zh-CN" sz="2400" b="0" dirty="0">
                  <a:solidFill>
                    <a:schemeClr val="tx1"/>
                  </a:solidFill>
                  <a:latin typeface="+mj-lt"/>
                </a:rPr>
                <a:t>0.6</a:t>
              </a:r>
              <a:r>
                <a:rPr kumimoji="1" lang="zh-CN" altLang="en-US" sz="2400" b="0" dirty="0">
                  <a:solidFill>
                    <a:schemeClr val="tx1"/>
                  </a:solidFill>
                  <a:latin typeface="+mj-lt"/>
                </a:rPr>
                <a:t>和</a:t>
              </a:r>
              <a:r>
                <a:rPr kumimoji="1" lang="en-US" altLang="zh-CN" sz="2400" b="0" dirty="0">
                  <a:solidFill>
                    <a:schemeClr val="tx1"/>
                  </a:solidFill>
                  <a:latin typeface="+mj-lt"/>
                </a:rPr>
                <a:t>0.4</a:t>
              </a:r>
              <a:r>
                <a:rPr kumimoji="1" lang="zh-CN" altLang="en-US" sz="2400" b="0" dirty="0">
                  <a:solidFill>
                    <a:schemeClr val="tx1"/>
                  </a:solidFill>
                  <a:latin typeface="+mj-lt"/>
                </a:rPr>
                <a:t>分别获得</a:t>
              </a:r>
              <a:r>
                <a:rPr kumimoji="1" lang="en-US" altLang="zh-CN" sz="2400" b="0" dirty="0">
                  <a:solidFill>
                    <a:schemeClr val="tx1"/>
                  </a:solidFill>
                  <a:latin typeface="+mj-lt"/>
                </a:rPr>
                <a:t>0</a:t>
              </a:r>
              <a:r>
                <a:rPr kumimoji="1" lang="zh-CN" altLang="en-US" sz="2400" b="0" dirty="0">
                  <a:solidFill>
                    <a:schemeClr val="tx1"/>
                  </a:solidFill>
                  <a:latin typeface="+mj-lt"/>
                </a:rPr>
                <a:t>和</a:t>
              </a:r>
              <a:r>
                <a:rPr kumimoji="1" lang="en-US" altLang="zh-CN" sz="2400" b="0" dirty="0">
                  <a:solidFill>
                    <a:schemeClr val="tx1"/>
                  </a:solidFill>
                  <a:latin typeface="+mj-lt"/>
                </a:rPr>
                <a:t>150</a:t>
              </a:r>
              <a:r>
                <a:rPr kumimoji="1" lang="zh-CN" altLang="en-US" sz="2400" b="0" dirty="0">
                  <a:solidFill>
                    <a:schemeClr val="tx1"/>
                  </a:solidFill>
                  <a:latin typeface="+mj-lt"/>
                </a:rPr>
                <a:t>元等价于以概率</a:t>
              </a:r>
            </a:p>
          </p:txBody>
        </p:sp>
        <p:sp>
          <p:nvSpPr>
            <p:cNvPr id="16" name="Rectangle 8"/>
            <p:cNvSpPr>
              <a:spLocks noChangeArrowheads="1"/>
            </p:cNvSpPr>
            <p:nvPr/>
          </p:nvSpPr>
          <p:spPr bwMode="auto">
            <a:xfrm>
              <a:off x="934" y="2367"/>
              <a:ext cx="3839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sz="2400" b="0" dirty="0">
                  <a:solidFill>
                    <a:schemeClr val="tx1"/>
                  </a:solidFill>
                  <a:latin typeface="+mj-lt"/>
                </a:rPr>
                <a:t>0.584</a:t>
              </a:r>
              <a:r>
                <a:rPr kumimoji="1" lang="zh-CN" altLang="en-US" sz="2400" b="0" dirty="0">
                  <a:solidFill>
                    <a:schemeClr val="tx1"/>
                  </a:solidFill>
                  <a:latin typeface="+mj-lt"/>
                </a:rPr>
                <a:t>和</a:t>
              </a:r>
              <a:r>
                <a:rPr kumimoji="1" lang="en-US" altLang="zh-CN" sz="2400" b="0" dirty="0">
                  <a:solidFill>
                    <a:schemeClr val="tx1"/>
                  </a:solidFill>
                  <a:latin typeface="+mj-lt"/>
                </a:rPr>
                <a:t>0.416</a:t>
              </a:r>
              <a:r>
                <a:rPr kumimoji="1" lang="zh-CN" altLang="en-US" sz="2400" b="0" dirty="0">
                  <a:solidFill>
                    <a:schemeClr val="tx1"/>
                  </a:solidFill>
                  <a:latin typeface="+mj-lt"/>
                </a:rPr>
                <a:t>分别获得</a:t>
              </a:r>
              <a:r>
                <a:rPr kumimoji="1" lang="en-US" altLang="zh-CN" sz="2400" b="0" dirty="0">
                  <a:solidFill>
                    <a:schemeClr val="tx1"/>
                  </a:solidFill>
                  <a:latin typeface="+mj-lt"/>
                </a:rPr>
                <a:t>-100</a:t>
              </a:r>
              <a:r>
                <a:rPr kumimoji="1" lang="zh-CN" altLang="en-US" sz="2400" b="0" dirty="0">
                  <a:solidFill>
                    <a:schemeClr val="tx1"/>
                  </a:solidFill>
                  <a:latin typeface="+mj-lt"/>
                </a:rPr>
                <a:t>元和</a:t>
              </a:r>
              <a:r>
                <a:rPr kumimoji="1" lang="en-US" altLang="zh-CN" sz="2400" b="0" dirty="0">
                  <a:solidFill>
                    <a:schemeClr val="tx1"/>
                  </a:solidFill>
                  <a:latin typeface="+mj-lt"/>
                </a:rPr>
                <a:t>300</a:t>
              </a:r>
              <a:r>
                <a:rPr kumimoji="1" lang="zh-CN" altLang="en-US" sz="2400" b="0" dirty="0">
                  <a:solidFill>
                    <a:schemeClr val="tx1"/>
                  </a:solidFill>
                  <a:latin typeface="+mj-lt"/>
                </a:rPr>
                <a:t>元</a:t>
              </a:r>
              <a:r>
                <a:rPr kumimoji="1" lang="en-US" altLang="zh-CN" sz="2400" b="0" dirty="0">
                  <a:solidFill>
                    <a:schemeClr val="tx1"/>
                  </a:solidFill>
                  <a:latin typeface="+mj-lt"/>
                </a:rPr>
                <a:t>;</a:t>
              </a:r>
            </a:p>
          </p:txBody>
        </p:sp>
      </p:grp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2019308" y="4934535"/>
            <a:ext cx="14192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rgbClr val="C00000"/>
                </a:solidFill>
              </a:rPr>
              <a:t>问题</a:t>
            </a:r>
            <a:endParaRPr kumimoji="1" lang="en-US" altLang="zh-CN" sz="2400" b="0" dirty="0">
              <a:solidFill>
                <a:srgbClr val="C00000"/>
              </a:solidFill>
            </a:endParaRP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2965518" y="4948802"/>
            <a:ext cx="6073715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+mj-lt"/>
              </a:rPr>
              <a:t>1</a:t>
            </a:r>
            <a:r>
              <a:rPr kumimoji="1" lang="zh-CN" altLang="en-US" sz="2400" b="0" dirty="0">
                <a:solidFill>
                  <a:schemeClr val="tx1"/>
                </a:solidFill>
                <a:latin typeface="+mj-lt"/>
              </a:rPr>
              <a:t>）该决策者愿意出多少钱？</a:t>
            </a:r>
            <a:endParaRPr kumimoji="1" lang="en-US" altLang="zh-CN" sz="2400" b="0" dirty="0">
              <a:solidFill>
                <a:schemeClr val="tx1"/>
              </a:solidFill>
              <a:latin typeface="+mj-lt"/>
            </a:endParaRPr>
          </a:p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+mj-lt"/>
              </a:rPr>
              <a:t>2</a:t>
            </a:r>
            <a:r>
              <a:rPr kumimoji="1" lang="zh-CN" altLang="en-US" sz="2400" b="0" dirty="0">
                <a:solidFill>
                  <a:schemeClr val="tx1"/>
                </a:solidFill>
                <a:latin typeface="+mj-lt"/>
              </a:rPr>
              <a:t>）该决策者属于何种类型的风险决策者？</a:t>
            </a:r>
          </a:p>
        </p:txBody>
      </p:sp>
    </p:spTree>
    <p:extLst>
      <p:ext uri="{BB962C8B-B14F-4D97-AF65-F5344CB8AC3E}">
        <p14:creationId xmlns:p14="http://schemas.microsoft.com/office/powerpoint/2010/main" val="19482598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2436015" y="1421335"/>
            <a:ext cx="2564428" cy="44277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2436014" y="2194919"/>
            <a:ext cx="4930528" cy="81176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2436021" y="3337479"/>
            <a:ext cx="4985875" cy="8163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2436021" y="4525596"/>
            <a:ext cx="6235803" cy="81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2043947" y="1682752"/>
            <a:ext cx="695575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457189" indent="-457189">
              <a:spcBef>
                <a:spcPct val="50000"/>
              </a:spcBef>
              <a:buClrTx/>
              <a:buFontTx/>
              <a:buAutoNum type="arabicParenR"/>
            </a:pPr>
            <a:r>
              <a:rPr kumimoji="1"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肯定不赔不赚等价于以概率</a:t>
            </a:r>
            <a:r>
              <a:rPr kumimoji="1"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0.73</a:t>
            </a:r>
            <a:r>
              <a:rPr kumimoji="1"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和</a:t>
            </a:r>
            <a:r>
              <a:rPr kumimoji="1"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0.27</a:t>
            </a:r>
            <a:r>
              <a:rPr kumimoji="1"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分别获得</a:t>
            </a:r>
            <a:endParaRPr kumimoji="1" lang="en-US" altLang="zh-CN" sz="2400" b="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Clr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	-100</a:t>
            </a:r>
            <a:r>
              <a:rPr kumimoji="1"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和</a:t>
            </a:r>
            <a:r>
              <a:rPr kumimoji="1"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300</a:t>
            </a:r>
            <a:r>
              <a:rPr kumimoji="1"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元</a:t>
            </a:r>
            <a:endParaRPr kumimoji="1" lang="en-US" altLang="zh-CN" sz="2400" b="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3055586" y="2934318"/>
            <a:ext cx="5473744" cy="417695"/>
          </a:xfrm>
          <a:prstGeom prst="rect">
            <a:avLst/>
          </a:prstGeom>
        </p:spPr>
      </p:pic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2043947" y="3651754"/>
            <a:ext cx="709322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2) </a:t>
            </a:r>
            <a:r>
              <a:rPr kumimoji="1"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以概率</a:t>
            </a:r>
            <a:r>
              <a:rPr kumimoji="1"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0.2, 0.4</a:t>
            </a:r>
            <a:r>
              <a:rPr kumimoji="1"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和</a:t>
            </a:r>
            <a:r>
              <a:rPr kumimoji="1"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0.4</a:t>
            </a:r>
            <a:r>
              <a:rPr kumimoji="1"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分别获得</a:t>
            </a:r>
            <a:r>
              <a:rPr kumimoji="1"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-50, 0</a:t>
            </a:r>
            <a:r>
              <a:rPr kumimoji="1"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和</a:t>
            </a:r>
            <a:r>
              <a:rPr kumimoji="1"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150</a:t>
            </a:r>
            <a:r>
              <a:rPr kumimoji="1"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元等价于</a:t>
            </a:r>
            <a:endParaRPr kumimoji="1" lang="en-US" altLang="zh-CN" sz="2400" b="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    </a:t>
            </a:r>
            <a:r>
              <a:rPr kumimoji="1"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以概率</a:t>
            </a:r>
            <a:r>
              <a:rPr kumimoji="1"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0.611</a:t>
            </a:r>
            <a:r>
              <a:rPr kumimoji="1"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和</a:t>
            </a:r>
            <a:r>
              <a:rPr kumimoji="1"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0.389</a:t>
            </a:r>
            <a:r>
              <a:rPr kumimoji="1"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分别获得</a:t>
            </a:r>
            <a:r>
              <a:rPr kumimoji="1"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-100</a:t>
            </a:r>
            <a:r>
              <a:rPr kumimoji="1"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元和</a:t>
            </a:r>
            <a:r>
              <a:rPr kumimoji="1"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300</a:t>
            </a:r>
            <a:r>
              <a:rPr kumimoji="1"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元</a:t>
            </a:r>
            <a:r>
              <a:rPr kumimoji="1"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;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3055586" y="4836677"/>
            <a:ext cx="5667827" cy="8141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6"/>
              <p:cNvSpPr>
                <a:spLocks noChangeArrowheads="1"/>
              </p:cNvSpPr>
              <p:nvPr/>
            </p:nvSpPr>
            <p:spPr bwMode="auto">
              <a:xfrm>
                <a:off x="2043947" y="985184"/>
                <a:ext cx="3924921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None/>
                </a:pPr>
                <a:r>
                  <a:rPr kumimoji="1" lang="zh-CN" altLang="en-US" sz="2400" b="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令</a:t>
                </a:r>
                <a14:m>
                  <m:oMath xmlns:m="http://schemas.openxmlformats.org/officeDocument/2006/math">
                    <m:r>
                      <a:rPr kumimoji="1" lang="en-US" altLang="zh-CN" sz="2400" b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kumimoji="1" lang="en-US" altLang="zh-CN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−100</m:t>
                        </m:r>
                      </m:e>
                    </m:d>
                    <m:r>
                      <a:rPr kumimoji="1" lang="en-US" altLang="zh-CN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=0,</m:t>
                    </m:r>
                    <m:r>
                      <a:rPr kumimoji="1" lang="en-US" altLang="zh-CN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kumimoji="1" lang="en-US" altLang="zh-CN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300</m:t>
                        </m:r>
                      </m:e>
                    </m:d>
                    <m:r>
                      <a:rPr kumimoji="1" lang="en-US" altLang="zh-CN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kumimoji="1" lang="en-US" altLang="zh-CN" sz="2400" b="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43947" y="985184"/>
                <a:ext cx="3924921" cy="461665"/>
              </a:xfrm>
              <a:prstGeom prst="rect">
                <a:avLst/>
              </a:prstGeom>
              <a:blipFill>
                <a:blip r:embed="rId4"/>
                <a:stretch>
                  <a:fillRect l="-2329" t="-14667" b="-266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691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1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863" y="1217835"/>
            <a:ext cx="7432379" cy="4665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7508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735077" y="896067"/>
            <a:ext cx="676275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3) </a:t>
            </a:r>
            <a:r>
              <a:rPr kumimoji="1"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以概率</a:t>
            </a:r>
            <a:r>
              <a:rPr kumimoji="1"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0.6</a:t>
            </a:r>
            <a:r>
              <a:rPr kumimoji="1"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和</a:t>
            </a:r>
            <a:r>
              <a:rPr kumimoji="1"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0.4</a:t>
            </a:r>
            <a:r>
              <a:rPr kumimoji="1"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分别获得</a:t>
            </a:r>
            <a:r>
              <a:rPr kumimoji="1"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0</a:t>
            </a:r>
            <a:r>
              <a:rPr kumimoji="1"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和</a:t>
            </a:r>
            <a:r>
              <a:rPr kumimoji="1"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150</a:t>
            </a:r>
            <a:r>
              <a:rPr kumimoji="1"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元等价于以概率</a:t>
            </a:r>
            <a:endParaRPr kumimoji="1" lang="en-US" altLang="zh-CN" sz="2400" b="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Clr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    0.584</a:t>
            </a:r>
            <a:r>
              <a:rPr kumimoji="1"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和</a:t>
            </a:r>
            <a:r>
              <a:rPr kumimoji="1"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0.416</a:t>
            </a:r>
            <a:r>
              <a:rPr kumimoji="1"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分别获得</a:t>
            </a:r>
            <a:r>
              <a:rPr kumimoji="1"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-100</a:t>
            </a:r>
            <a:r>
              <a:rPr kumimoji="1"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元和</a:t>
            </a:r>
            <a:r>
              <a:rPr kumimoji="1"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300</a:t>
            </a:r>
            <a:r>
              <a:rPr kumimoji="1"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元</a:t>
            </a:r>
            <a:r>
              <a:rPr kumimoji="1"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;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3193243" y="2087875"/>
            <a:ext cx="5304583" cy="729731"/>
          </a:xfrm>
          <a:prstGeom prst="rect">
            <a:avLst/>
          </a:prstGeom>
        </p:spPr>
      </p:pic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059056" y="2939125"/>
            <a:ext cx="29546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由三个方程可以求出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3193243" y="3492372"/>
            <a:ext cx="6157912" cy="435099"/>
          </a:xfrm>
          <a:prstGeom prst="rect">
            <a:avLst/>
          </a:prstGeom>
        </p:spPr>
      </p:pic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2059056" y="4019053"/>
            <a:ext cx="17235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据此可算出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4224839" y="4279520"/>
            <a:ext cx="2824941" cy="12717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3"/>
              <p:cNvSpPr>
                <a:spLocks noChangeArrowheads="1"/>
              </p:cNvSpPr>
              <p:nvPr/>
            </p:nvSpPr>
            <p:spPr bwMode="auto">
              <a:xfrm>
                <a:off x="2424121" y="5610172"/>
                <a:ext cx="5002203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FontTx/>
                  <a:buNone/>
                </a:pPr>
                <a:r>
                  <a:rPr kumimoji="1" lang="zh-CN" altLang="en-US" sz="2400" b="0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对于第一个问题的回答：选择</a:t>
                </a:r>
                <a14:m>
                  <m:oMath xmlns:m="http://schemas.openxmlformats.org/officeDocument/2006/math">
                    <m:r>
                      <a:rPr kumimoji="1" lang="en-US" altLang="zh-CN" sz="2400" b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kumimoji="1" lang="zh-CN" altLang="en-US" sz="2400" b="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24121" y="5610172"/>
                <a:ext cx="5002203" cy="461665"/>
              </a:xfrm>
              <a:prstGeom prst="rect">
                <a:avLst/>
              </a:prstGeom>
              <a:blipFill>
                <a:blip r:embed="rId5"/>
                <a:stretch>
                  <a:fillRect l="-1951" t="-14474" b="-25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684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3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90" b="13596"/>
          <a:stretch/>
        </p:blipFill>
        <p:spPr bwMode="auto">
          <a:xfrm>
            <a:off x="2497322" y="1757362"/>
            <a:ext cx="6482291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601673" y="5357680"/>
            <a:ext cx="46410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所以</a:t>
            </a:r>
            <a:r>
              <a:rPr kumimoji="1"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	</a:t>
            </a:r>
            <a:r>
              <a:rPr kumimoji="1" lang="zh-CN" altLang="en-US" sz="2400" b="0" dirty="0">
                <a:solidFill>
                  <a:srgbClr val="FF0000"/>
                </a:solidFill>
                <a:latin typeface="Times New Roman" panose="02020603050405020304" pitchFamily="18" charset="0"/>
              </a:rPr>
              <a:t>这是一个保守型决策者</a:t>
            </a:r>
            <a:endParaRPr kumimoji="1" lang="en-US" altLang="zh-CN" sz="2400" b="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773050" y="977099"/>
            <a:ext cx="60674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457189" indent="-457189">
              <a:spcBef>
                <a:spcPct val="50000"/>
              </a:spcBef>
              <a:buClrTx/>
              <a:buFont typeface="Wingdings" panose="05000000000000000000" pitchFamily="2" charset="2"/>
              <a:buChar char="n"/>
            </a:pPr>
            <a:r>
              <a:rPr kumimoji="1" lang="zh-CN" altLang="en-US" b="0" dirty="0">
                <a:solidFill>
                  <a:schemeClr val="tx1"/>
                </a:solidFill>
                <a:latin typeface="Times New Roman" panose="02020603050405020304" pitchFamily="18" charset="0"/>
              </a:rPr>
              <a:t>关于第二个问题：判断决策者类型</a:t>
            </a:r>
            <a:endParaRPr kumimoji="1" lang="en-US" altLang="zh-CN" b="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62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399630" y="993202"/>
            <a:ext cx="75937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457189" indent="-457189">
              <a:spcBef>
                <a:spcPct val="50000"/>
              </a:spcBef>
              <a:buClrTx/>
              <a:buFont typeface="Wingdings" panose="05000000000000000000" pitchFamily="2" charset="2"/>
              <a:buChar char="n"/>
            </a:pPr>
            <a:r>
              <a:rPr kumimoji="1" lang="zh-CN" altLang="en-US" dirty="0">
                <a:solidFill>
                  <a:schemeClr val="tx1"/>
                </a:solidFill>
              </a:rPr>
              <a:t>有限（非完全）理性原则（</a:t>
            </a:r>
            <a:r>
              <a:rPr kumimoji="1" lang="en-US" altLang="zh-CN" dirty="0">
                <a:solidFill>
                  <a:schemeClr val="tx1"/>
                </a:solidFill>
              </a:rPr>
              <a:t>Simon</a:t>
            </a:r>
            <a:r>
              <a:rPr kumimoji="1" lang="zh-CN" altLang="en-US" dirty="0">
                <a:solidFill>
                  <a:schemeClr val="tx1"/>
                </a:solidFill>
              </a:rPr>
              <a:t>，</a:t>
            </a:r>
            <a:r>
              <a:rPr kumimoji="1" lang="en-US" altLang="zh-CN" dirty="0">
                <a:solidFill>
                  <a:schemeClr val="tx1"/>
                </a:solidFill>
              </a:rPr>
              <a:t>1947</a:t>
            </a:r>
            <a:r>
              <a:rPr kumimoji="1" lang="zh-CN" altLang="en-US" dirty="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61672" y="1738121"/>
            <a:ext cx="26468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zh-CN" altLang="en-US" sz="2400" dirty="0">
                <a:solidFill>
                  <a:srgbClr val="C00000"/>
                </a:solidFill>
                <a:latin typeface="+mj-ea"/>
                <a:ea typeface="+mj-ea"/>
              </a:rPr>
              <a:t>有限理性的原因：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2180283" y="2343194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人的知识不完备</a:t>
            </a: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2221566" y="3052045"/>
            <a:ext cx="2031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>
                <a:solidFill>
                  <a:schemeClr val="tx1"/>
                </a:solidFill>
                <a:latin typeface="黑体" panose="02010609060101010101" pitchFamily="49" charset="-122"/>
              </a:rPr>
              <a:t>预测的困难性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2200921" y="3818807"/>
            <a:ext cx="32624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>
                <a:solidFill>
                  <a:schemeClr val="tx1"/>
                </a:solidFill>
                <a:latin typeface="黑体" panose="02010609060101010101" pitchFamily="49" charset="-122"/>
              </a:rPr>
              <a:t>可能的行动方案不完全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2216795" y="4610970"/>
            <a:ext cx="48013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>
                <a:solidFill>
                  <a:schemeClr val="tx1"/>
                </a:solidFill>
                <a:latin typeface="黑体" panose="02010609060101010101" pitchFamily="49" charset="-122"/>
              </a:rPr>
              <a:t>人的时间、注意力和计算能力有限</a:t>
            </a: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2180291" y="5403133"/>
            <a:ext cx="60324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>
                <a:solidFill>
                  <a:schemeClr val="tx1"/>
                </a:solidFill>
                <a:latin typeface="黑体" panose="02010609060101010101" pitchFamily="49" charset="-122"/>
              </a:rPr>
              <a:t>人的价值取向和多元化目标不总是一致等等</a:t>
            </a:r>
          </a:p>
        </p:txBody>
      </p:sp>
    </p:spTree>
    <p:extLst>
      <p:ext uri="{BB962C8B-B14F-4D97-AF65-F5344CB8AC3E}">
        <p14:creationId xmlns:p14="http://schemas.microsoft.com/office/powerpoint/2010/main" val="52717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2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3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7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8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2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3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4" grpId="0"/>
      <p:bldP spid="1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46318" y="1094058"/>
            <a:ext cx="34163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b="0" dirty="0">
                <a:solidFill>
                  <a:srgbClr val="C00000"/>
                </a:solidFill>
                <a:latin typeface="黑体" panose="02010609060101010101" pitchFamily="49" charset="-122"/>
              </a:rPr>
              <a:t>有限理性的具体表现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079652" y="1957964"/>
            <a:ext cx="74056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   搜集信息时有选择性，对相同的信息会有不同解释。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548322" y="2760315"/>
            <a:ext cx="8345691" cy="1113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设计方案时通常不是试图找出所有可能方案，而是试图寻找满意方案。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1548322" y="4248613"/>
            <a:ext cx="8181305" cy="1113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抉择方案时通常不是始终寻找最优方案，而是中止于获得满意方案。</a:t>
            </a:r>
          </a:p>
        </p:txBody>
      </p:sp>
    </p:spTree>
    <p:extLst>
      <p:ext uri="{BB962C8B-B14F-4D97-AF65-F5344CB8AC3E}">
        <p14:creationId xmlns:p14="http://schemas.microsoft.com/office/powerpoint/2010/main" val="1581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124083" y="909123"/>
            <a:ext cx="76104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457189" indent="-457189">
              <a:spcBef>
                <a:spcPct val="50000"/>
              </a:spcBef>
              <a:buClrTx/>
              <a:buFont typeface="Wingdings" panose="05000000000000000000" pitchFamily="2" charset="2"/>
              <a:buChar char="n"/>
            </a:pPr>
            <a:r>
              <a:rPr kumimoji="1" lang="zh-CN" altLang="en-US" dirty="0">
                <a:solidFill>
                  <a:schemeClr val="tx1"/>
                </a:solidFill>
              </a:rPr>
              <a:t>有限理性的实验例证（例</a:t>
            </a:r>
            <a:r>
              <a:rPr kumimoji="1" lang="en-US" altLang="zh-CN" dirty="0">
                <a:solidFill>
                  <a:schemeClr val="tx1"/>
                </a:solidFill>
              </a:rPr>
              <a:t>1</a:t>
            </a:r>
            <a:r>
              <a:rPr kumimoji="1" lang="zh-CN" altLang="en-US" dirty="0">
                <a:solidFill>
                  <a:schemeClr val="tx1"/>
                </a:solidFill>
              </a:rPr>
              <a:t>：</a:t>
            </a:r>
            <a:r>
              <a:rPr kumimoji="1" lang="en-US" altLang="zh-CN" sz="2000" dirty="0" err="1">
                <a:solidFill>
                  <a:schemeClr val="tx1"/>
                </a:solidFill>
              </a:rPr>
              <a:t>Kahneman</a:t>
            </a:r>
            <a:r>
              <a:rPr kumimoji="1" lang="zh-CN" altLang="en-US" sz="2000" dirty="0">
                <a:solidFill>
                  <a:schemeClr val="tx1"/>
                </a:solidFill>
              </a:rPr>
              <a:t>，</a:t>
            </a:r>
            <a:r>
              <a:rPr kumimoji="1" lang="en-US" altLang="zh-CN" sz="2000" dirty="0">
                <a:solidFill>
                  <a:schemeClr val="tx1"/>
                </a:solidFill>
              </a:rPr>
              <a:t>1982</a:t>
            </a:r>
            <a:r>
              <a:rPr kumimoji="1" lang="zh-CN" altLang="en-US" dirty="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352247" y="1432344"/>
            <a:ext cx="6986587" cy="2175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20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</a:rPr>
              <a:t>情况</a:t>
            </a:r>
            <a:r>
              <a:rPr kumimoji="1"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</a:rPr>
              <a:t>1</a:t>
            </a:r>
            <a:r>
              <a:rPr kumimoji="1"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</a:rPr>
              <a:t>：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买了一张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400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元的票去看戏，到剧院门口发现票丢了，身上还有钱，可买到类似的票，是买票还是回家？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2352247" y="3755250"/>
            <a:ext cx="6986587" cy="2175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20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</a:rPr>
              <a:t>情况</a:t>
            </a:r>
            <a:r>
              <a:rPr kumimoji="1"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</a:rPr>
              <a:t>2</a:t>
            </a:r>
            <a:r>
              <a:rPr kumimoji="1"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</a:rPr>
              <a:t>：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外衣口袋有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400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元钱，准备去剧院买票看戏，到剧院门口发现钱丢了，但内衣口袋还有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400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元钱，是买票还是回家？</a:t>
            </a:r>
          </a:p>
        </p:txBody>
      </p:sp>
    </p:spTree>
    <p:extLst>
      <p:ext uri="{BB962C8B-B14F-4D97-AF65-F5344CB8AC3E}">
        <p14:creationId xmlns:p14="http://schemas.microsoft.com/office/powerpoint/2010/main" val="137525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105026" y="909123"/>
            <a:ext cx="58435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dirty="0">
                <a:solidFill>
                  <a:schemeClr val="tx1"/>
                </a:solidFill>
                <a:latin typeface="黑体" panose="02010609060101010101" pitchFamily="49" charset="-122"/>
              </a:rPr>
              <a:t>从后果看两种情况本质一样：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3476626" y="1571911"/>
            <a:ext cx="63881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花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800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元看戏或损失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400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元没看戏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2514604" y="2173136"/>
            <a:ext cx="23685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rgbClr val="7030A0"/>
                </a:solidFill>
                <a:latin typeface="黑体" panose="02010609060101010101" pitchFamily="49" charset="-122"/>
              </a:rPr>
              <a:t>实验结果：</a:t>
            </a: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4443421" y="2173136"/>
            <a:ext cx="475773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情况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1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大部分人选择回家</a:t>
            </a:r>
          </a:p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情况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2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大部分人选择看戏</a:t>
            </a: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2523696" y="3188799"/>
            <a:ext cx="15001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rgbClr val="7030A0"/>
                </a:solidFill>
                <a:latin typeface="黑体" panose="02010609060101010101" pitchFamily="49" charset="-122"/>
              </a:rPr>
              <a:t>解释：</a:t>
            </a: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3181351" y="3580476"/>
            <a:ext cx="6096000" cy="1667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</a:rPr>
              <a:t>情况</a:t>
            </a:r>
            <a:r>
              <a:rPr kumimoji="1"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</a:rPr>
              <a:t>2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中丢钱和看戏不太相关，丢钱对原先打算买票看戏影响不大，</a:t>
            </a:r>
            <a:r>
              <a:rPr kumimoji="1"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</a:rPr>
              <a:t>情况</a:t>
            </a:r>
            <a:r>
              <a:rPr kumimoji="1"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</a:rPr>
              <a:t>1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丢票和看戏关联大，因此要重新考虑</a:t>
            </a:r>
          </a:p>
        </p:txBody>
      </p:sp>
      <p:sp>
        <p:nvSpPr>
          <p:cNvPr id="17" name="Rectangle 8"/>
          <p:cNvSpPr>
            <a:spLocks noChangeArrowheads="1"/>
          </p:cNvSpPr>
          <p:nvPr/>
        </p:nvSpPr>
        <p:spPr bwMode="auto">
          <a:xfrm>
            <a:off x="2523690" y="5194921"/>
            <a:ext cx="1500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rgbClr val="7030A0"/>
                </a:solidFill>
                <a:latin typeface="黑体" panose="02010609060101010101" pitchFamily="49" charset="-122"/>
              </a:rPr>
              <a:t>结论：</a:t>
            </a:r>
          </a:p>
        </p:txBody>
      </p:sp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3181358" y="5627431"/>
            <a:ext cx="71469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只看后果过于简单，实际问题更复杂！</a:t>
            </a:r>
          </a:p>
        </p:txBody>
      </p:sp>
    </p:spTree>
    <p:extLst>
      <p:ext uri="{BB962C8B-B14F-4D97-AF65-F5344CB8AC3E}">
        <p14:creationId xmlns:p14="http://schemas.microsoft.com/office/powerpoint/2010/main" val="203257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7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8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7" grpId="0"/>
      <p:bldP spid="1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2276483" y="1534617"/>
            <a:ext cx="1711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rgbClr val="7030A0"/>
                </a:solidFill>
                <a:latin typeface="黑体" panose="02010609060101010101" pitchFamily="49" charset="-122"/>
              </a:rPr>
              <a:t>情况</a:t>
            </a:r>
            <a:r>
              <a:rPr kumimoji="1" lang="en-US" altLang="zh-CN" sz="2400" b="0" dirty="0">
                <a:solidFill>
                  <a:srgbClr val="7030A0"/>
                </a:solidFill>
                <a:latin typeface="黑体" panose="02010609060101010101" pitchFamily="49" charset="-122"/>
              </a:rPr>
              <a:t>1</a:t>
            </a:r>
            <a:r>
              <a:rPr kumimoji="1" lang="zh-CN" altLang="en-US" sz="2400" b="0" dirty="0">
                <a:solidFill>
                  <a:srgbClr val="7030A0"/>
                </a:solidFill>
                <a:latin typeface="黑体" panose="02010609060101010101" pitchFamily="49" charset="-122"/>
              </a:rPr>
              <a:t>：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2276483" y="2634183"/>
            <a:ext cx="1711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rgbClr val="7030A0"/>
                </a:solidFill>
                <a:latin typeface="黑体" panose="02010609060101010101" pitchFamily="49" charset="-122"/>
              </a:rPr>
              <a:t>情况</a:t>
            </a:r>
            <a:r>
              <a:rPr kumimoji="1" lang="en-US" altLang="zh-CN" sz="2400" b="0" dirty="0">
                <a:solidFill>
                  <a:srgbClr val="7030A0"/>
                </a:solidFill>
                <a:latin typeface="黑体" panose="02010609060101010101" pitchFamily="49" charset="-122"/>
              </a:rPr>
              <a:t>2</a:t>
            </a:r>
            <a:r>
              <a:rPr kumimoji="1" lang="zh-CN" altLang="en-US" sz="2400" b="0" dirty="0">
                <a:solidFill>
                  <a:srgbClr val="7030A0"/>
                </a:solidFill>
                <a:latin typeface="黑体" panose="02010609060101010101" pitchFamily="49" charset="-122"/>
              </a:rPr>
              <a:t>：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2810671" y="2084398"/>
            <a:ext cx="64666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牌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1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、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2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、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3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、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4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、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5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，抽到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1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胜，抽到其它牌负</a:t>
            </a: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2810677" y="3172635"/>
            <a:ext cx="7470775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牌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1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、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2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、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3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、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4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、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5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，抽到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1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后再在牌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6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、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7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间抽，</a:t>
            </a:r>
          </a:p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此时抽到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6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胜，抽到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7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负；抽到其它牌后再</a:t>
            </a:r>
          </a:p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在牌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8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、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9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、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10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、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11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、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12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、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13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、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14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、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15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中抽，</a:t>
            </a:r>
          </a:p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此时抽到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8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胜，抽到其它牌负</a:t>
            </a: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4860975" y="5461213"/>
            <a:ext cx="27955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rgbClr val="7030A0"/>
                </a:solidFill>
                <a:latin typeface="黑体" panose="02010609060101010101" pitchFamily="49" charset="-122"/>
              </a:rPr>
              <a:t>你做何选择？</a:t>
            </a: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2273661" y="909123"/>
            <a:ext cx="71437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457189" indent="-457189">
              <a:spcBef>
                <a:spcPct val="50000"/>
              </a:spcBef>
              <a:buClrTx/>
              <a:buFont typeface="Wingdings" panose="05000000000000000000" pitchFamily="2" charset="2"/>
              <a:buChar char="n"/>
            </a:pPr>
            <a:r>
              <a:rPr kumimoji="1" lang="zh-CN" altLang="en-US" dirty="0">
                <a:solidFill>
                  <a:schemeClr val="tx1"/>
                </a:solidFill>
              </a:rPr>
              <a:t>实验例证（例</a:t>
            </a:r>
            <a:r>
              <a:rPr kumimoji="1" lang="en-US" altLang="zh-CN" dirty="0">
                <a:solidFill>
                  <a:schemeClr val="tx1"/>
                </a:solidFill>
              </a:rPr>
              <a:t>2</a:t>
            </a:r>
            <a:r>
              <a:rPr kumimoji="1" lang="zh-CN" altLang="en-US" dirty="0">
                <a:solidFill>
                  <a:schemeClr val="tx1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0106989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276483" y="939908"/>
            <a:ext cx="2031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rgbClr val="7030A0"/>
                </a:solidFill>
                <a:latin typeface="黑体" panose="02010609060101010101" pitchFamily="49" charset="-122"/>
              </a:rPr>
              <a:t>后果：胜、负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090" y="1546728"/>
            <a:ext cx="2838451" cy="68763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grayscl/>
          </a:blip>
          <a:srcRect b="18938"/>
          <a:stretch/>
        </p:blipFill>
        <p:spPr>
          <a:xfrm>
            <a:off x="2605090" y="2610353"/>
            <a:ext cx="4992199" cy="1951879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4157852" y="4843471"/>
            <a:ext cx="38779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rgbClr val="C00000"/>
                </a:solidFill>
                <a:latin typeface="黑体" panose="02010609060101010101" pitchFamily="49" charset="-122"/>
              </a:rPr>
              <a:t>真的对每个人都完全一样？</a:t>
            </a:r>
          </a:p>
        </p:txBody>
      </p:sp>
    </p:spTree>
    <p:extLst>
      <p:ext uri="{BB962C8B-B14F-4D97-AF65-F5344CB8AC3E}">
        <p14:creationId xmlns:p14="http://schemas.microsoft.com/office/powerpoint/2010/main" val="76453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273661" y="909123"/>
            <a:ext cx="71437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457189" indent="-457189">
              <a:spcBef>
                <a:spcPct val="50000"/>
              </a:spcBef>
              <a:buClrTx/>
              <a:buFont typeface="Wingdings" panose="05000000000000000000" pitchFamily="2" charset="2"/>
              <a:buChar char="n"/>
            </a:pPr>
            <a:r>
              <a:rPr kumimoji="1" lang="zh-CN" altLang="en-US" dirty="0">
                <a:solidFill>
                  <a:schemeClr val="tx1"/>
                </a:solidFill>
              </a:rPr>
              <a:t>实验例证（例</a:t>
            </a:r>
            <a:r>
              <a:rPr kumimoji="1" lang="en-US" altLang="zh-CN" dirty="0">
                <a:solidFill>
                  <a:schemeClr val="tx1"/>
                </a:solidFill>
              </a:rPr>
              <a:t>3</a:t>
            </a:r>
            <a:r>
              <a:rPr kumimoji="1" lang="zh-CN" altLang="en-US" dirty="0">
                <a:solidFill>
                  <a:schemeClr val="tx1"/>
                </a:solidFill>
              </a:rPr>
              <a:t>：</a:t>
            </a:r>
            <a:r>
              <a:rPr kumimoji="1" lang="en-US" altLang="zh-CN" dirty="0" err="1">
                <a:solidFill>
                  <a:schemeClr val="tx1"/>
                </a:solidFill>
              </a:rPr>
              <a:t>Tversky</a:t>
            </a:r>
            <a:r>
              <a:rPr kumimoji="1" lang="zh-CN" altLang="en-US" dirty="0">
                <a:solidFill>
                  <a:schemeClr val="tx1"/>
                </a:solidFill>
              </a:rPr>
              <a:t>，</a:t>
            </a:r>
            <a:r>
              <a:rPr kumimoji="1" lang="en-US" altLang="zh-CN" dirty="0">
                <a:solidFill>
                  <a:schemeClr val="tx1"/>
                </a:solidFill>
              </a:rPr>
              <a:t>1986</a:t>
            </a:r>
            <a:r>
              <a:rPr kumimoji="1" lang="zh-CN" altLang="en-US" dirty="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552708" y="1546921"/>
            <a:ext cx="6772275" cy="2037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rgbClr val="C00000"/>
                </a:solidFill>
                <a:latin typeface="黑体" panose="02010609060101010101" pitchFamily="49" charset="-122"/>
              </a:rPr>
              <a:t>情况</a:t>
            </a:r>
            <a:r>
              <a:rPr kumimoji="1" lang="en-US" altLang="zh-CN" sz="2400" b="0" dirty="0">
                <a:solidFill>
                  <a:srgbClr val="C00000"/>
                </a:solidFill>
                <a:latin typeface="黑体" panose="02010609060101010101" pitchFamily="49" charset="-122"/>
              </a:rPr>
              <a:t>1</a:t>
            </a:r>
            <a:r>
              <a:rPr kumimoji="1" lang="zh-CN" altLang="en-US" sz="2400" b="0" dirty="0">
                <a:solidFill>
                  <a:srgbClr val="C00000"/>
                </a:solidFill>
                <a:latin typeface="黑体" panose="02010609060101010101" pitchFamily="49" charset="-122"/>
              </a:rPr>
              <a:t>：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假设自己拥有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300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元，选择</a:t>
            </a:r>
            <a:endParaRPr kumimoji="1" lang="en-US" altLang="zh-CN" sz="2400" b="0" dirty="0">
              <a:solidFill>
                <a:schemeClr val="tx1"/>
              </a:solidFill>
              <a:latin typeface="黑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	1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）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100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元确定性收入</a:t>
            </a:r>
            <a:endParaRPr kumimoji="1" lang="en-US" altLang="zh-CN" sz="2400" b="0" dirty="0">
              <a:solidFill>
                <a:schemeClr val="tx1"/>
              </a:solidFill>
              <a:latin typeface="黑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	2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）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50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％机会收入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200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，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50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％机会收入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0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2552703" y="3785157"/>
            <a:ext cx="6572251" cy="2037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rgbClr val="C00000"/>
                </a:solidFill>
                <a:latin typeface="黑体" panose="02010609060101010101" pitchFamily="49" charset="-122"/>
              </a:rPr>
              <a:t>情况</a:t>
            </a:r>
            <a:r>
              <a:rPr kumimoji="1" lang="en-US" altLang="zh-CN" sz="2400" b="0" dirty="0">
                <a:solidFill>
                  <a:srgbClr val="C00000"/>
                </a:solidFill>
                <a:latin typeface="黑体" panose="02010609060101010101" pitchFamily="49" charset="-122"/>
              </a:rPr>
              <a:t>2</a:t>
            </a:r>
            <a:r>
              <a:rPr kumimoji="1" lang="zh-CN" altLang="en-US" sz="2400" b="0" dirty="0">
                <a:solidFill>
                  <a:srgbClr val="C00000"/>
                </a:solidFill>
                <a:latin typeface="黑体" panose="02010609060101010101" pitchFamily="49" charset="-122"/>
              </a:rPr>
              <a:t>：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假设自己拥有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500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元，选择</a:t>
            </a:r>
            <a:endParaRPr kumimoji="1" lang="en-US" altLang="zh-CN" sz="2400" b="0" dirty="0">
              <a:solidFill>
                <a:schemeClr val="tx1"/>
              </a:solidFill>
              <a:latin typeface="黑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	1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）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100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元确定性损失，</a:t>
            </a:r>
            <a:endParaRPr kumimoji="1" lang="en-US" altLang="zh-CN" sz="2400" b="0" dirty="0">
              <a:solidFill>
                <a:schemeClr val="tx1"/>
              </a:solidFill>
              <a:latin typeface="黑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	2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）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50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％机会损失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200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，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50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％机会损失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90284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065339" y="909123"/>
            <a:ext cx="60309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dirty="0">
                <a:solidFill>
                  <a:schemeClr val="tx1"/>
                </a:solidFill>
              </a:rPr>
              <a:t>从后果看两种情况本质一样：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805121" y="1618078"/>
            <a:ext cx="65674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</a:rPr>
              <a:t>选</a:t>
            </a:r>
            <a:r>
              <a:rPr kumimoji="1" lang="en-US" altLang="zh-CN" sz="2400" b="0" dirty="0">
                <a:solidFill>
                  <a:schemeClr val="tx1"/>
                </a:solidFill>
              </a:rPr>
              <a:t>400</a:t>
            </a:r>
            <a:r>
              <a:rPr kumimoji="1" lang="zh-CN" altLang="en-US" sz="2400" b="0" dirty="0">
                <a:solidFill>
                  <a:schemeClr val="tx1"/>
                </a:solidFill>
              </a:rPr>
              <a:t>元确定性财产还是</a:t>
            </a:r>
            <a:r>
              <a:rPr kumimoji="1" lang="en-US" altLang="zh-CN" sz="2400" b="0" dirty="0">
                <a:solidFill>
                  <a:schemeClr val="tx1"/>
                </a:solidFill>
              </a:rPr>
              <a:t>50</a:t>
            </a:r>
            <a:r>
              <a:rPr kumimoji="1" lang="zh-CN" altLang="en-US" sz="2400" b="0" dirty="0">
                <a:solidFill>
                  <a:schemeClr val="tx1"/>
                </a:solidFill>
              </a:rPr>
              <a:t>％机会</a:t>
            </a:r>
            <a:r>
              <a:rPr kumimoji="1" lang="en-US" altLang="zh-CN" sz="2400" b="0" dirty="0">
                <a:solidFill>
                  <a:schemeClr val="tx1"/>
                </a:solidFill>
              </a:rPr>
              <a:t>300</a:t>
            </a:r>
            <a:r>
              <a:rPr kumimoji="1" lang="zh-CN" altLang="en-US" sz="2400" b="0" dirty="0">
                <a:solidFill>
                  <a:schemeClr val="tx1"/>
                </a:solidFill>
              </a:rPr>
              <a:t>或</a:t>
            </a:r>
            <a:r>
              <a:rPr kumimoji="1" lang="en-US" altLang="zh-CN" sz="2400" b="0" dirty="0">
                <a:solidFill>
                  <a:schemeClr val="tx1"/>
                </a:solidFill>
              </a:rPr>
              <a:t>500</a:t>
            </a:r>
            <a:r>
              <a:rPr kumimoji="1" lang="zh-CN" altLang="en-US" sz="2400" b="0" dirty="0">
                <a:solidFill>
                  <a:schemeClr val="tx1"/>
                </a:solidFill>
              </a:rPr>
              <a:t>元</a:t>
            </a: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276478" y="2232809"/>
            <a:ext cx="24447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rgbClr val="7030A0"/>
                </a:solidFill>
              </a:rPr>
              <a:t>实验结果：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3186113" y="2847540"/>
            <a:ext cx="603091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</a:rPr>
              <a:t>情况</a:t>
            </a:r>
            <a:r>
              <a:rPr kumimoji="1" lang="en-US" altLang="zh-CN" sz="2400" b="0" dirty="0">
                <a:solidFill>
                  <a:schemeClr val="tx1"/>
                </a:solidFill>
              </a:rPr>
              <a:t>1</a:t>
            </a:r>
            <a:r>
              <a:rPr kumimoji="1" lang="zh-CN" altLang="en-US" sz="2400" b="0" dirty="0">
                <a:solidFill>
                  <a:schemeClr val="tx1"/>
                </a:solidFill>
              </a:rPr>
              <a:t>大部分人选</a:t>
            </a:r>
            <a:r>
              <a:rPr kumimoji="1" lang="en-US" altLang="zh-CN" sz="2400" b="0" dirty="0">
                <a:solidFill>
                  <a:schemeClr val="tx1"/>
                </a:solidFill>
              </a:rPr>
              <a:t>1</a:t>
            </a:r>
            <a:r>
              <a:rPr kumimoji="1" lang="zh-CN" altLang="en-US" sz="2400" b="0" dirty="0">
                <a:solidFill>
                  <a:schemeClr val="tx1"/>
                </a:solidFill>
              </a:rPr>
              <a:t>，</a:t>
            </a:r>
            <a:r>
              <a:rPr kumimoji="1" lang="zh-CN" altLang="en-US" sz="2400" b="0" dirty="0">
                <a:solidFill>
                  <a:srgbClr val="FF0000"/>
                </a:solidFill>
              </a:rPr>
              <a:t>厌恶风险</a:t>
            </a:r>
          </a:p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</a:rPr>
              <a:t>情况</a:t>
            </a:r>
            <a:r>
              <a:rPr kumimoji="1" lang="en-US" altLang="zh-CN" sz="2400" b="0" dirty="0">
                <a:solidFill>
                  <a:schemeClr val="tx1"/>
                </a:solidFill>
              </a:rPr>
              <a:t>2</a:t>
            </a:r>
            <a:r>
              <a:rPr kumimoji="1" lang="zh-CN" altLang="en-US" sz="2400" b="0" dirty="0">
                <a:solidFill>
                  <a:schemeClr val="tx1"/>
                </a:solidFill>
              </a:rPr>
              <a:t>大部分人选</a:t>
            </a:r>
            <a:r>
              <a:rPr kumimoji="1" lang="en-US" altLang="zh-CN" sz="2400" b="0" dirty="0">
                <a:solidFill>
                  <a:schemeClr val="tx1"/>
                </a:solidFill>
              </a:rPr>
              <a:t>2</a:t>
            </a:r>
            <a:r>
              <a:rPr kumimoji="1" lang="zh-CN" altLang="en-US" sz="2400" b="0" dirty="0">
                <a:solidFill>
                  <a:schemeClr val="tx1"/>
                </a:solidFill>
              </a:rPr>
              <a:t>，</a:t>
            </a:r>
            <a:r>
              <a:rPr kumimoji="1" lang="zh-CN" altLang="en-US" sz="2400" b="0" dirty="0">
                <a:solidFill>
                  <a:srgbClr val="FF0000"/>
                </a:solidFill>
              </a:rPr>
              <a:t>喜好风险</a:t>
            </a: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2574928" y="4018153"/>
            <a:ext cx="62928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</a:rPr>
              <a:t>决策问题的</a:t>
            </a:r>
            <a:r>
              <a:rPr kumimoji="1" lang="zh-CN" altLang="en-US" sz="2400" b="0" dirty="0">
                <a:solidFill>
                  <a:schemeClr val="tx1"/>
                </a:solidFill>
                <a:hlinkClick r:id="rId2"/>
              </a:rPr>
              <a:t>构建效应</a:t>
            </a:r>
            <a:r>
              <a:rPr kumimoji="1" lang="zh-CN" altLang="en-US" sz="2400" b="0" dirty="0">
                <a:solidFill>
                  <a:schemeClr val="tx1"/>
                </a:solidFill>
                <a:hlinkClick r:id="rId3"/>
              </a:rPr>
              <a:t>（</a:t>
            </a:r>
            <a:r>
              <a:rPr kumimoji="1" lang="en-US" altLang="zh-CN" sz="2400" b="0" dirty="0">
                <a:solidFill>
                  <a:schemeClr val="tx1"/>
                </a:solidFill>
                <a:hlinkClick r:id="rId3"/>
              </a:rPr>
              <a:t>Framing effect</a:t>
            </a:r>
            <a:r>
              <a:rPr kumimoji="1" lang="zh-CN" altLang="en-US" sz="2400" b="0" dirty="0">
                <a:solidFill>
                  <a:schemeClr val="tx1"/>
                </a:solidFill>
                <a:hlinkClick r:id="rId3"/>
              </a:rPr>
              <a:t>）</a:t>
            </a:r>
            <a:r>
              <a:rPr kumimoji="1" lang="zh-CN" altLang="en-US" sz="2400" b="0" dirty="0">
                <a:solidFill>
                  <a:schemeClr val="tx1"/>
                </a:solidFill>
              </a:rPr>
              <a:t>：</a:t>
            </a: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2963069" y="4711702"/>
            <a:ext cx="6477000" cy="1113766"/>
          </a:xfrm>
          <a:prstGeom prst="rect">
            <a:avLst/>
          </a:prstGeom>
          <a:solidFill>
            <a:srgbClr val="0066CC"/>
          </a:solidFill>
          <a:ln w="38100" cap="flat" cmpd="sng" algn="ctr">
            <a:solidFill>
              <a:srgbClr val="B1E2FB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>
            <a:spAutoFit/>
          </a:bodyPr>
          <a:lstStyle/>
          <a:p>
            <a:pPr defTabSz="914377" eaLnBrk="0" fontAlgn="base" hangingPunct="0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zh-CN" altLang="en-US" sz="2400" b="1" kern="0" dirty="0">
                <a:solidFill>
                  <a:srgbClr val="FFFFFF"/>
                </a:solidFill>
                <a:latin typeface="黑体" pitchFamily="49" charset="-122"/>
                <a:ea typeface="黑体"/>
              </a:rPr>
              <a:t>本质相同的决策问题由于表达方式不同会导致不同的决策。</a:t>
            </a:r>
          </a:p>
        </p:txBody>
      </p:sp>
    </p:spTree>
    <p:extLst>
      <p:ext uri="{BB962C8B-B14F-4D97-AF65-F5344CB8AC3E}">
        <p14:creationId xmlns:p14="http://schemas.microsoft.com/office/powerpoint/2010/main" val="102557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495549" y="1150937"/>
            <a:ext cx="575029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b="0" dirty="0">
                <a:solidFill>
                  <a:schemeClr val="tx1"/>
                </a:solidFill>
                <a:latin typeface="黑体" panose="02010609060101010101" pitchFamily="49" charset="-122"/>
              </a:rPr>
              <a:t>不同决策方案所产生的差异是什么</a:t>
            </a:r>
            <a:r>
              <a:rPr kumimoji="1" lang="en-US" altLang="zh-CN" b="0" dirty="0">
                <a:solidFill>
                  <a:schemeClr val="tx1"/>
                </a:solidFill>
                <a:latin typeface="黑体" panose="02010609060101010101" pitchFamily="49" charset="-122"/>
              </a:rPr>
              <a:t>?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5519742" y="3428279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b="0" dirty="0">
                <a:solidFill>
                  <a:schemeClr val="tx1"/>
                </a:solidFill>
                <a:latin typeface="黑体" panose="02010609060101010101" pitchFamily="49" charset="-122"/>
              </a:rPr>
              <a:t>(</a:t>
            </a:r>
            <a:r>
              <a:rPr kumimoji="1" lang="zh-CN" altLang="en-US" b="0" dirty="0">
                <a:solidFill>
                  <a:schemeClr val="tx1"/>
                </a:solidFill>
                <a:latin typeface="黑体" panose="02010609060101010101" pitchFamily="49" charset="-122"/>
              </a:rPr>
              <a:t>不抽奖</a:t>
            </a:r>
            <a:r>
              <a:rPr kumimoji="1" lang="en-US" altLang="zh-CN" b="0" dirty="0">
                <a:solidFill>
                  <a:schemeClr val="tx1"/>
                </a:solidFill>
                <a:latin typeface="黑体" panose="02010609060101010101" pitchFamily="49" charset="-122"/>
              </a:rPr>
              <a:t>)</a:t>
            </a:r>
          </a:p>
        </p:txBody>
      </p:sp>
      <p:sp>
        <p:nvSpPr>
          <p:cNvPr id="12" name="Rectangle 5"/>
          <p:cNvSpPr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2640014" y="3429001"/>
            <a:ext cx="2794804" cy="523220"/>
          </a:xfrm>
          <a:prstGeom prst="rect">
            <a:avLst/>
          </a:prstGeom>
          <a:blipFill rotWithShape="0">
            <a:blip r:embed="rId2">
              <a:grayscl/>
            </a:blip>
            <a:stretch>
              <a:fillRect l="-4357" t="-15294" b="-29412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zh-HK" altLang="en-US">
                <a:latin typeface="Arial" charset="0"/>
              </a:rPr>
              <a:t> 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6173792" y="3986213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b="0">
                <a:solidFill>
                  <a:schemeClr val="tx1"/>
                </a:solidFill>
                <a:latin typeface="黑体" panose="02010609060101010101" pitchFamily="49" charset="-122"/>
              </a:rPr>
              <a:t>的概率为</a:t>
            </a:r>
          </a:p>
        </p:txBody>
      </p:sp>
      <p:sp>
        <p:nvSpPr>
          <p:cNvPr id="14" name="Rectangle 8"/>
          <p:cNvSpPr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3432175" y="4005263"/>
            <a:ext cx="2910092" cy="523220"/>
          </a:xfrm>
          <a:prstGeom prst="rect">
            <a:avLst/>
          </a:prstGeom>
          <a:blipFill rotWithShape="0">
            <a:blip r:embed="rId3">
              <a:grayscl/>
            </a:blip>
            <a:stretch>
              <a:fillRect l="-4193" t="-13953" b="-29070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zh-HK" altLang="en-US">
                <a:latin typeface="Arial" charset="0"/>
              </a:rPr>
              <a:t> </a:t>
            </a:r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519739" y="1700213"/>
            <a:ext cx="12618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b="0" dirty="0">
                <a:solidFill>
                  <a:schemeClr val="tx1"/>
                </a:solidFill>
                <a:latin typeface="黑体" panose="02010609060101010101" pitchFamily="49" charset="-122"/>
              </a:rPr>
              <a:t>(</a:t>
            </a:r>
            <a:r>
              <a:rPr kumimoji="1" lang="zh-CN" altLang="en-US" b="0" dirty="0">
                <a:solidFill>
                  <a:schemeClr val="tx1"/>
                </a:solidFill>
                <a:latin typeface="黑体" panose="02010609060101010101" pitchFamily="49" charset="-122"/>
              </a:rPr>
              <a:t>抽奖</a:t>
            </a:r>
            <a:r>
              <a:rPr kumimoji="1" lang="en-US" altLang="zh-CN" b="0" dirty="0">
                <a:solidFill>
                  <a:schemeClr val="tx1"/>
                </a:solidFill>
                <a:latin typeface="黑体" panose="02010609060101010101" pitchFamily="49" charset="-122"/>
              </a:rPr>
              <a:t>)</a:t>
            </a:r>
          </a:p>
        </p:txBody>
      </p:sp>
      <p:sp>
        <p:nvSpPr>
          <p:cNvPr id="16" name="Rectangle 12"/>
          <p:cNvSpPr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2566989" y="1700214"/>
            <a:ext cx="2794804" cy="523220"/>
          </a:xfrm>
          <a:prstGeom prst="rect">
            <a:avLst/>
          </a:prstGeom>
          <a:blipFill rotWithShape="0">
            <a:blip r:embed="rId4">
              <a:grayscl/>
            </a:blip>
            <a:stretch>
              <a:fillRect l="-4357" t="-15116" b="-29070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zh-HK" altLang="en-US">
                <a:latin typeface="Arial" charset="0"/>
              </a:rPr>
              <a:t> </a:t>
            </a:r>
          </a:p>
        </p:txBody>
      </p:sp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6148392" y="2205037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b="0">
                <a:solidFill>
                  <a:schemeClr val="tx1"/>
                </a:solidFill>
                <a:latin typeface="黑体" panose="02010609060101010101" pitchFamily="49" charset="-122"/>
              </a:rPr>
              <a:t>的概率为</a:t>
            </a:r>
          </a:p>
        </p:txBody>
      </p:sp>
      <p:sp>
        <p:nvSpPr>
          <p:cNvPr id="18" name="Rectangle 15"/>
          <p:cNvSpPr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3359152" y="2205039"/>
            <a:ext cx="3007043" cy="523220"/>
          </a:xfrm>
          <a:prstGeom prst="rect">
            <a:avLst/>
          </a:prstGeom>
          <a:blipFill rotWithShape="0">
            <a:blip r:embed="rId5">
              <a:grayscl/>
            </a:blip>
            <a:stretch>
              <a:fillRect l="-4057" t="-15116" b="-29070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zh-HK" altLang="en-US">
                <a:latin typeface="Arial" charset="0"/>
              </a:rPr>
              <a:t> </a:t>
            </a: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2640017" y="5373688"/>
            <a:ext cx="628890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b="0" dirty="0">
                <a:solidFill>
                  <a:srgbClr val="FF0000"/>
                </a:solidFill>
                <a:latin typeface="黑体" panose="02010609060101010101" pitchFamily="49" charset="-122"/>
              </a:rPr>
              <a:t>差异仅在于所有后果发生的概率不一样</a:t>
            </a:r>
          </a:p>
        </p:txBody>
      </p:sp>
      <p:sp>
        <p:nvSpPr>
          <p:cNvPr id="20" name="矩形 19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432178" y="2762477"/>
            <a:ext cx="4771307" cy="584775"/>
          </a:xfrm>
          <a:prstGeom prst="rect">
            <a:avLst/>
          </a:prstGeom>
          <a:blipFill rotWithShape="0">
            <a:blip r:embed="rId6">
              <a:grayscl/>
            </a:blip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HK" altLang="en-US">
                <a:latin typeface="Arial" charset="0"/>
              </a:rPr>
              <a:t> </a:t>
            </a:r>
          </a:p>
        </p:txBody>
      </p:sp>
      <p:sp>
        <p:nvSpPr>
          <p:cNvPr id="21" name="矩形 20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558472" y="4606141"/>
            <a:ext cx="4231095" cy="584775"/>
          </a:xfrm>
          <a:prstGeom prst="rect">
            <a:avLst/>
          </a:prstGeom>
          <a:blipFill rotWithShape="0">
            <a:blip r:embed="rId7">
              <a:grayscl/>
            </a:blip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HK" altLang="en-US">
                <a:latin typeface="Arial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19192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7" grpId="0"/>
      <p:bldP spid="1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046288" y="978903"/>
            <a:ext cx="60309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457189" indent="-457189">
              <a:spcBef>
                <a:spcPct val="50000"/>
              </a:spcBef>
              <a:buClrTx/>
              <a:buFont typeface="Wingdings" panose="05000000000000000000" pitchFamily="2" charset="2"/>
              <a:buChar char="n"/>
            </a:pPr>
            <a:r>
              <a:rPr kumimoji="1" lang="zh-CN" altLang="en-US" dirty="0">
                <a:solidFill>
                  <a:schemeClr val="tx1"/>
                </a:solidFill>
                <a:hlinkClick r:id="rId2"/>
              </a:rPr>
              <a:t>前景理论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696411" y="1833515"/>
            <a:ext cx="6666664" cy="2975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 eaLnBrk="0" fontAlgn="base" hangingPunct="0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en-US" altLang="zh-CN" sz="2400" kern="0" dirty="0">
                <a:latin typeface="黑体" pitchFamily="49" charset="-122"/>
                <a:ea typeface="黑体"/>
              </a:rPr>
              <a:t>    </a:t>
            </a:r>
            <a:r>
              <a:rPr kumimoji="1" lang="zh-CN" altLang="en-US" sz="2400" kern="0" dirty="0">
                <a:latin typeface="黑体" pitchFamily="49" charset="-122"/>
                <a:ea typeface="黑体"/>
              </a:rPr>
              <a:t>人在面临获利时，不愿冒风险；而在面临损失时，人人都成了冒险家。</a:t>
            </a:r>
            <a:endParaRPr kumimoji="1" lang="en-US" altLang="zh-CN" sz="2400" kern="0" dirty="0">
              <a:latin typeface="黑体" pitchFamily="49" charset="-122"/>
              <a:ea typeface="黑体"/>
            </a:endParaRPr>
          </a:p>
          <a:p>
            <a:pPr defTabSz="914377" eaLnBrk="0" fontAlgn="base" hangingPunct="0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en-US" altLang="zh-CN" sz="2400" kern="0" dirty="0">
                <a:latin typeface="黑体" pitchFamily="49" charset="-122"/>
                <a:ea typeface="黑体"/>
              </a:rPr>
              <a:t>    </a:t>
            </a:r>
            <a:r>
              <a:rPr kumimoji="1" lang="zh-CN" altLang="en-US" sz="2400" kern="0" dirty="0">
                <a:latin typeface="黑体" pitchFamily="49" charset="-122"/>
                <a:ea typeface="黑体"/>
              </a:rPr>
              <a:t>损失的痛苦比获得所带来的喜悦更敏感，而损失和获利是相对于参照点而言的，改变评价事物时的参照点，就会改变对风险的态度。</a:t>
            </a:r>
            <a:endParaRPr lang="zh-CN" altLang="en-US" sz="1400" kern="0" dirty="0"/>
          </a:p>
        </p:txBody>
      </p:sp>
    </p:spTree>
    <p:extLst>
      <p:ext uri="{BB962C8B-B14F-4D97-AF65-F5344CB8AC3E}">
        <p14:creationId xmlns:p14="http://schemas.microsoft.com/office/powerpoint/2010/main" val="18849843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046288" y="978903"/>
            <a:ext cx="60309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457189" indent="-457189">
              <a:spcBef>
                <a:spcPct val="50000"/>
              </a:spcBef>
              <a:buClrTx/>
              <a:buFont typeface="Wingdings" panose="05000000000000000000" pitchFamily="2" charset="2"/>
              <a:buChar char="n"/>
            </a:pPr>
            <a:r>
              <a:rPr kumimoji="1" lang="zh-CN" altLang="en-US" dirty="0">
                <a:solidFill>
                  <a:schemeClr val="tx1"/>
                </a:solidFill>
                <a:hlinkClick r:id="rId2"/>
              </a:rPr>
              <a:t>前景理论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912468" y="1973074"/>
            <a:ext cx="8368753" cy="2790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 eaLnBrk="0" fontAlgn="base" hangingPunct="0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en-US" altLang="zh-CN" sz="2400" kern="0" dirty="0">
                <a:latin typeface="黑体" pitchFamily="49" charset="-122"/>
                <a:ea typeface="黑体"/>
              </a:rPr>
              <a:t>1</a:t>
            </a:r>
            <a:r>
              <a:rPr kumimoji="1" lang="zh-CN" altLang="en-US" sz="2400" kern="0" dirty="0">
                <a:latin typeface="黑体" pitchFamily="49" charset="-122"/>
                <a:ea typeface="黑体"/>
              </a:rPr>
              <a:t>、大多数人在</a:t>
            </a:r>
            <a:r>
              <a:rPr kumimoji="1" lang="zh-CN" altLang="en-US" sz="2400" kern="0" dirty="0">
                <a:solidFill>
                  <a:srgbClr val="FF0000"/>
                </a:solidFill>
                <a:latin typeface="黑体" pitchFamily="49" charset="-122"/>
                <a:ea typeface="黑体"/>
              </a:rPr>
              <a:t>面临获利</a:t>
            </a:r>
            <a:r>
              <a:rPr kumimoji="1" lang="zh-CN" altLang="en-US" sz="2400" kern="0" dirty="0">
                <a:latin typeface="黑体" pitchFamily="49" charset="-122"/>
                <a:ea typeface="黑体"/>
              </a:rPr>
              <a:t>的时候是</a:t>
            </a:r>
            <a:r>
              <a:rPr kumimoji="1" lang="zh-CN" altLang="en-US" sz="2400" kern="0" dirty="0">
                <a:solidFill>
                  <a:srgbClr val="FF0000"/>
                </a:solidFill>
                <a:latin typeface="黑体" pitchFamily="49" charset="-122"/>
                <a:ea typeface="黑体"/>
              </a:rPr>
              <a:t>风险规避</a:t>
            </a:r>
            <a:r>
              <a:rPr kumimoji="1" lang="zh-CN" altLang="en-US" sz="2400" kern="0" dirty="0">
                <a:latin typeface="黑体" pitchFamily="49" charset="-122"/>
                <a:ea typeface="黑体"/>
              </a:rPr>
              <a:t>的（确定效应）</a:t>
            </a:r>
          </a:p>
          <a:p>
            <a:pPr defTabSz="914377" eaLnBrk="0" fontAlgn="base" hangingPunct="0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en-US" altLang="zh-CN" sz="2400" kern="0" dirty="0">
                <a:latin typeface="黑体" pitchFamily="49" charset="-122"/>
                <a:ea typeface="黑体"/>
              </a:rPr>
              <a:t>2</a:t>
            </a:r>
            <a:r>
              <a:rPr kumimoji="1" lang="zh-CN" altLang="en-US" sz="2400" kern="0" dirty="0">
                <a:latin typeface="黑体" pitchFamily="49" charset="-122"/>
                <a:ea typeface="黑体"/>
              </a:rPr>
              <a:t>、大多数人在</a:t>
            </a:r>
            <a:r>
              <a:rPr kumimoji="1" lang="zh-CN" altLang="en-US" sz="2400" kern="0" dirty="0">
                <a:solidFill>
                  <a:srgbClr val="FF0000"/>
                </a:solidFill>
                <a:latin typeface="黑体" pitchFamily="49" charset="-122"/>
                <a:ea typeface="黑体"/>
              </a:rPr>
              <a:t>面临损失</a:t>
            </a:r>
            <a:r>
              <a:rPr kumimoji="1" lang="zh-CN" altLang="en-US" sz="2400" kern="0" dirty="0">
                <a:latin typeface="黑体" pitchFamily="49" charset="-122"/>
                <a:ea typeface="黑体"/>
              </a:rPr>
              <a:t>的时候是</a:t>
            </a:r>
            <a:r>
              <a:rPr kumimoji="1" lang="zh-CN" altLang="en-US" sz="2400" kern="0" dirty="0">
                <a:solidFill>
                  <a:srgbClr val="FF0000"/>
                </a:solidFill>
                <a:latin typeface="黑体" pitchFamily="49" charset="-122"/>
                <a:ea typeface="黑体"/>
              </a:rPr>
              <a:t>风险喜好</a:t>
            </a:r>
            <a:r>
              <a:rPr kumimoji="1" lang="zh-CN" altLang="en-US" sz="2400" kern="0" dirty="0">
                <a:latin typeface="黑体" pitchFamily="49" charset="-122"/>
                <a:ea typeface="黑体"/>
              </a:rPr>
              <a:t>的（反射效应） 　　</a:t>
            </a:r>
          </a:p>
          <a:p>
            <a:pPr defTabSz="914377" eaLnBrk="0" fontAlgn="base" hangingPunct="0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en-US" altLang="zh-CN" sz="2400" kern="0" dirty="0">
                <a:latin typeface="黑体" pitchFamily="49" charset="-122"/>
                <a:ea typeface="黑体"/>
              </a:rPr>
              <a:t>3</a:t>
            </a:r>
            <a:r>
              <a:rPr kumimoji="1" lang="zh-CN" altLang="en-US" sz="2400" kern="0" dirty="0">
                <a:latin typeface="黑体" pitchFamily="49" charset="-122"/>
                <a:ea typeface="黑体"/>
              </a:rPr>
              <a:t>、大多数人对得失的判断往往根据参考点决定（参照依赖）　</a:t>
            </a:r>
          </a:p>
          <a:p>
            <a:pPr defTabSz="914377" eaLnBrk="0" fontAlgn="base" hangingPunct="0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en-US" altLang="zh-CN" sz="2400" kern="0" dirty="0">
                <a:latin typeface="黑体" pitchFamily="49" charset="-122"/>
                <a:ea typeface="黑体"/>
              </a:rPr>
              <a:t>4</a:t>
            </a:r>
            <a:r>
              <a:rPr kumimoji="1" lang="zh-CN" altLang="en-US" sz="2400" kern="0" dirty="0">
                <a:latin typeface="黑体" pitchFamily="49" charset="-122"/>
                <a:ea typeface="黑体"/>
              </a:rPr>
              <a:t>、大多数人对损失比对收益更敏感（损失效应）</a:t>
            </a:r>
            <a:endParaRPr lang="zh-CN" altLang="en-US" sz="1400" kern="0" dirty="0"/>
          </a:p>
        </p:txBody>
      </p:sp>
    </p:spTree>
    <p:extLst>
      <p:ext uri="{BB962C8B-B14F-4D97-AF65-F5344CB8AC3E}">
        <p14:creationId xmlns:p14="http://schemas.microsoft.com/office/powerpoint/2010/main" val="10529393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black">
          <a:xfrm>
            <a:off x="2276483" y="909123"/>
            <a:ext cx="16273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dirty="0">
                <a:solidFill>
                  <a:srgbClr val="C00000"/>
                </a:solidFill>
                <a:latin typeface="黑体" panose="02010609060101010101" pitchFamily="49" charset="-122"/>
              </a:rPr>
              <a:t>数学表述</a:t>
            </a:r>
          </a:p>
        </p:txBody>
      </p:sp>
      <p:grpSp>
        <p:nvGrpSpPr>
          <p:cNvPr id="8" name="Group 12"/>
          <p:cNvGrpSpPr>
            <a:grpSpLocks/>
          </p:cNvGrpSpPr>
          <p:nvPr/>
        </p:nvGrpSpPr>
        <p:grpSpPr bwMode="auto">
          <a:xfrm>
            <a:off x="2871788" y="1616931"/>
            <a:ext cx="5548312" cy="2738437"/>
            <a:chOff x="615" y="1569"/>
            <a:chExt cx="4855" cy="2578"/>
          </a:xfrm>
        </p:grpSpPr>
        <p:sp>
          <p:nvSpPr>
            <p:cNvPr id="9" name="Text Box 4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 bwMode="black">
            <a:xfrm>
              <a:off x="615" y="1569"/>
              <a:ext cx="3449" cy="407"/>
            </a:xfrm>
            <a:prstGeom prst="rect">
              <a:avLst/>
            </a:prstGeom>
            <a:blipFill rotWithShape="0">
              <a:blip r:embed="rId2">
                <a:grayscl/>
              </a:blip>
              <a:stretch>
                <a:fillRect l="-2793" t="-16667" b="-30208"/>
              </a:stretch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zh-HK" altLang="en-US">
                  <a:noFill/>
                  <a:latin typeface="Arial" charset="0"/>
                </a:rPr>
                <a:t> </a:t>
              </a:r>
            </a:p>
          </p:txBody>
        </p:sp>
        <p:sp>
          <p:nvSpPr>
            <p:cNvPr id="11" name="Text Box 6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 bwMode="black">
            <a:xfrm>
              <a:off x="630" y="3226"/>
              <a:ext cx="4840" cy="921"/>
            </a:xfrm>
            <a:prstGeom prst="rect">
              <a:avLst/>
            </a:prstGeom>
            <a:blipFill rotWithShape="0">
              <a:blip r:embed="rId3">
                <a:grayscl/>
              </a:blip>
              <a:stretch>
                <a:fillRect l="-1990" t="-7373"/>
              </a:stretch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zh-HK" altLang="en-US">
                  <a:noFill/>
                  <a:latin typeface="Arial" charset="0"/>
                </a:rPr>
                <a:t> </a:t>
              </a:r>
            </a:p>
          </p:txBody>
        </p:sp>
        <p:sp>
          <p:nvSpPr>
            <p:cNvPr id="12" name="Text Box 8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 bwMode="black">
            <a:xfrm>
              <a:off x="630" y="2182"/>
              <a:ext cx="3434" cy="921"/>
            </a:xfrm>
            <a:prstGeom prst="rect">
              <a:avLst/>
            </a:prstGeom>
            <a:blipFill rotWithShape="0">
              <a:blip r:embed="rId4">
                <a:grayscl/>
              </a:blip>
              <a:stretch>
                <a:fillRect l="-2806" t="-7373"/>
              </a:stretch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zh-HK" altLang="en-US">
                  <a:noFill/>
                  <a:latin typeface="Arial" charset="0"/>
                </a:rPr>
                <a:t> </a:t>
              </a:r>
            </a:p>
          </p:txBody>
        </p:sp>
        <p:sp>
          <p:nvSpPr>
            <p:cNvPr id="13" name="Text Box 10"/>
            <p:cNvSpPr txBox="1">
              <a:spLocks noChangeArrowheads="1"/>
            </p:cNvSpPr>
            <p:nvPr/>
          </p:nvSpPr>
          <p:spPr bwMode="black">
            <a:xfrm>
              <a:off x="1702" y="2737"/>
              <a:ext cx="1882" cy="4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1" lang="zh-CN" altLang="en-US" sz="2400" dirty="0">
                  <a:latin typeface="+mj-ea"/>
                  <a:ea typeface="+mj-ea"/>
                </a:rPr>
                <a:t>（概率未知）</a:t>
              </a:r>
            </a:p>
          </p:txBody>
        </p:sp>
      </p:grp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2871788" y="4210071"/>
            <a:ext cx="5889754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zh-CN" altLang="en-US" sz="2400" dirty="0">
                <a:solidFill>
                  <a:schemeClr val="tx1"/>
                </a:solidFill>
                <a:latin typeface="+mn-ea"/>
              </a:rPr>
              <a:t>如果没有决策者的偏好信息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</a:rPr>
              <a:t>, 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</a:rPr>
              <a:t>只能简单设为</a:t>
            </a:r>
            <a:endParaRPr kumimoji="1" lang="en-US" altLang="zh-CN" sz="2400" dirty="0">
              <a:solidFill>
                <a:schemeClr val="tx1"/>
              </a:solidFill>
              <a:latin typeface="+mn-ea"/>
            </a:endParaRPr>
          </a:p>
          <a:p>
            <a:pPr>
              <a:spcBef>
                <a:spcPct val="50000"/>
              </a:spcBef>
              <a:defRPr/>
            </a:pPr>
            <a:r>
              <a:rPr kumimoji="1" lang="zh-CN" altLang="en-US" sz="2400" dirty="0">
                <a:solidFill>
                  <a:srgbClr val="FF0000"/>
                </a:solidFill>
                <a:latin typeface="+mn-ea"/>
              </a:rPr>
              <a:t>中立型决策者</a:t>
            </a:r>
            <a:endParaRPr kumimoji="1" lang="en-US" altLang="zh-CN" sz="24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0768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black">
          <a:xfrm>
            <a:off x="2276484" y="909123"/>
            <a:ext cx="533671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457189" indent="-457189">
              <a:spcBef>
                <a:spcPct val="50000"/>
              </a:spcBef>
              <a:buClrTx/>
              <a:buFont typeface="Wingdings" panose="05000000000000000000" pitchFamily="2" charset="2"/>
              <a:buChar char="n"/>
            </a:pPr>
            <a:r>
              <a:rPr kumimoji="1" lang="zh-CN" altLang="en-US" dirty="0">
                <a:solidFill>
                  <a:schemeClr val="tx1"/>
                </a:solidFill>
                <a:latin typeface="黑体" panose="02010609060101010101" pitchFamily="49" charset="-122"/>
              </a:rPr>
              <a:t>基本方法</a:t>
            </a:r>
            <a:r>
              <a:rPr kumimoji="1" lang="en-US" altLang="zh-CN" dirty="0">
                <a:solidFill>
                  <a:schemeClr val="tx1"/>
                </a:solidFill>
                <a:latin typeface="黑体" panose="02010609060101010101" pitchFamily="49" charset="-122"/>
              </a:rPr>
              <a:t>: </a:t>
            </a:r>
            <a:r>
              <a:rPr kumimoji="1" lang="zh-CN" altLang="en-US" dirty="0">
                <a:solidFill>
                  <a:schemeClr val="tx1"/>
                </a:solidFill>
                <a:latin typeface="黑体" panose="02010609060101010101" pitchFamily="49" charset="-122"/>
              </a:rPr>
              <a:t>选择典型决策准则</a:t>
            </a:r>
          </a:p>
        </p:txBody>
      </p:sp>
      <p:pic>
        <p:nvPicPr>
          <p:cNvPr id="8" name="图片 3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716" y="1562930"/>
            <a:ext cx="6071649" cy="423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63443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3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6" y="1020766"/>
            <a:ext cx="6327368" cy="413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92107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2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83" y="936629"/>
            <a:ext cx="7174593" cy="4273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98188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1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51" b="1"/>
          <a:stretch/>
        </p:blipFill>
        <p:spPr bwMode="auto">
          <a:xfrm>
            <a:off x="2571148" y="1667913"/>
            <a:ext cx="7049704" cy="3826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2"/>
          <p:cNvSpPr txBox="1">
            <a:spLocks noChangeArrowheads="1"/>
          </p:cNvSpPr>
          <p:nvPr/>
        </p:nvSpPr>
        <p:spPr bwMode="black">
          <a:xfrm>
            <a:off x="2276476" y="909123"/>
            <a:ext cx="215956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b="0" dirty="0">
                <a:solidFill>
                  <a:schemeClr val="tx1"/>
                </a:solidFill>
                <a:latin typeface="黑体" panose="02010609060101010101" pitchFamily="49" charset="-122"/>
              </a:rPr>
              <a:t>4</a:t>
            </a:r>
            <a:r>
              <a:rPr kumimoji="1" lang="zh-CN" altLang="en-US" b="0" dirty="0">
                <a:solidFill>
                  <a:schemeClr val="tx1"/>
                </a:solidFill>
                <a:latin typeface="黑体" panose="02010609060101010101" pitchFamily="49" charset="-122"/>
              </a:rPr>
              <a:t>）折衷准则</a:t>
            </a:r>
          </a:p>
        </p:txBody>
      </p:sp>
    </p:spTree>
    <p:extLst>
      <p:ext uri="{BB962C8B-B14F-4D97-AF65-F5344CB8AC3E}">
        <p14:creationId xmlns:p14="http://schemas.microsoft.com/office/powerpoint/2010/main" val="5402434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1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965" y="985310"/>
            <a:ext cx="6274503" cy="4920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21684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2276483" y="1462216"/>
            <a:ext cx="5781675" cy="44794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2779252" y="2370986"/>
            <a:ext cx="4959731" cy="4429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2779381" y="3200102"/>
            <a:ext cx="5159583" cy="9376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1"/>
              <p:cNvSpPr>
                <a:spLocks noChangeArrowheads="1"/>
              </p:cNvSpPr>
              <p:nvPr/>
            </p:nvSpPr>
            <p:spPr bwMode="auto">
              <a:xfrm>
                <a:off x="2779245" y="4601498"/>
                <a:ext cx="528349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FontTx/>
                  <a:buNone/>
                </a:pPr>
                <a:r>
                  <a:rPr kumimoji="1" lang="zh-CN" altLang="en-US" sz="2400" b="0" dirty="0">
                    <a:solidFill>
                      <a:schemeClr val="tx1"/>
                    </a:solidFill>
                    <a:latin typeface="黑体" panose="02010609060101010101" pitchFamily="49" charset="-122"/>
                  </a:rPr>
                  <a:t>即决策依赖</a:t>
                </a:r>
                <a14:m>
                  <m:oMath xmlns:m="http://schemas.openxmlformats.org/officeDocument/2006/math">
                    <m:r>
                      <a:rPr kumimoji="1" lang="en-US" altLang="zh-CN" sz="2400" b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kumimoji="1" lang="en-US" altLang="zh-CN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sz="2400" b="0" dirty="0">
                    <a:solidFill>
                      <a:schemeClr val="tx1"/>
                    </a:solidFill>
                    <a:latin typeface="黑体" panose="02010609060101010101" pitchFamily="49" charset="-122"/>
                  </a:rPr>
                  <a:t>, </a:t>
                </a:r>
                <a:r>
                  <a:rPr kumimoji="1" lang="zh-CN" altLang="en-US" sz="2400" b="0" dirty="0">
                    <a:solidFill>
                      <a:schemeClr val="tx1"/>
                    </a:solidFill>
                    <a:latin typeface="黑体" panose="02010609060101010101" pitchFamily="49" charset="-122"/>
                  </a:rPr>
                  <a:t>在前两个决策中折衷</a:t>
                </a:r>
                <a:r>
                  <a:rPr kumimoji="1" lang="en-US" altLang="zh-CN" sz="2400" b="0" dirty="0">
                    <a:solidFill>
                      <a:schemeClr val="tx1"/>
                    </a:solidFill>
                    <a:latin typeface="黑体" panose="02010609060101010101" pitchFamily="49" charset="-122"/>
                  </a:rPr>
                  <a:t>!</a:t>
                </a:r>
              </a:p>
            </p:txBody>
          </p:sp>
        </mc:Choice>
        <mc:Fallback xmlns="">
          <p:sp>
            <p:nvSpPr>
              <p:cNvPr id="17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79245" y="4601498"/>
                <a:ext cx="5283498" cy="461665"/>
              </a:xfrm>
              <a:prstGeom prst="rect">
                <a:avLst/>
              </a:prstGeom>
              <a:blipFill>
                <a:blip r:embed="rId5"/>
                <a:stretch>
                  <a:fillRect l="-1845" t="-14474" r="-692" b="-25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215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3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6"/>
          <a:stretch/>
        </p:blipFill>
        <p:spPr bwMode="auto">
          <a:xfrm>
            <a:off x="2669289" y="1657358"/>
            <a:ext cx="5839735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"/>
          <p:cNvSpPr txBox="1"/>
          <p:nvPr/>
        </p:nvSpPr>
        <p:spPr>
          <a:xfrm>
            <a:off x="5485174" y="1657349"/>
            <a:ext cx="360363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i="1" dirty="0">
                <a:latin typeface="Times New Roman" pitchFamily="18" charset="0"/>
                <a:cs typeface="Times New Roman" pitchFamily="18" charset="0"/>
              </a:rPr>
              <a:t>S</a:t>
            </a:r>
            <a:endParaRPr lang="zh-CN" altLang="en-US" sz="28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black">
          <a:xfrm>
            <a:off x="2276483" y="909123"/>
            <a:ext cx="431400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en-US" altLang="zh-CN" b="0" dirty="0">
                <a:solidFill>
                  <a:schemeClr val="tx1"/>
                </a:solidFill>
                <a:latin typeface="黑体" panose="02010609060101010101" pitchFamily="49" charset="-122"/>
              </a:rPr>
              <a:t>5</a:t>
            </a:r>
            <a:r>
              <a:rPr kumimoji="1" lang="zh-CN" altLang="en-US" b="0" dirty="0">
                <a:solidFill>
                  <a:schemeClr val="tx1"/>
                </a:solidFill>
                <a:latin typeface="黑体" panose="02010609060101010101" pitchFamily="49" charset="-122"/>
              </a:rPr>
              <a:t>）极小化最大后悔值准则</a:t>
            </a:r>
          </a:p>
        </p:txBody>
      </p:sp>
    </p:spTree>
    <p:extLst>
      <p:ext uri="{BB962C8B-B14F-4D97-AF65-F5344CB8AC3E}">
        <p14:creationId xmlns:p14="http://schemas.microsoft.com/office/powerpoint/2010/main" val="2948488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834456" y="1156399"/>
            <a:ext cx="923858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	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对于风险决策问题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, 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决策者的偏好本质上是对不同的概率向量</a:t>
            </a:r>
          </a:p>
          <a:p>
            <a:pPr>
              <a:spcBef>
                <a:spcPct val="50000"/>
              </a:spcBef>
              <a:buClrTx/>
              <a:buFontTx/>
              <a:buNone/>
            </a:pPr>
            <a:endParaRPr kumimoji="1" lang="zh-CN" altLang="en-US" sz="2400" b="0" dirty="0">
              <a:solidFill>
                <a:schemeClr val="tx1"/>
              </a:solidFill>
              <a:latin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6"/>
              <p:cNvSpPr>
                <a:spLocks noChangeArrowheads="1"/>
              </p:cNvSpPr>
              <p:nvPr/>
            </p:nvSpPr>
            <p:spPr bwMode="auto">
              <a:xfrm>
                <a:off x="5484232" y="1700538"/>
                <a:ext cx="2889061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None/>
                </a:pPr>
                <a:r>
                  <a:rPr kumimoji="1" lang="zh-CN" altLang="en-US" sz="2400" b="0" dirty="0">
                    <a:solidFill>
                      <a:schemeClr val="tx1"/>
                    </a:solidFill>
                    <a:latin typeface="黑体" panose="02010609060101010101" pitchFamily="49" charset="-122"/>
                  </a:rPr>
                  <a:t>是后果</a:t>
                </a:r>
                <a14:m>
                  <m:oMath xmlns:m="http://schemas.openxmlformats.org/officeDocument/2006/math">
                    <m:r>
                      <a:rPr kumimoji="1" lang="en-US" altLang="zh-CN" sz="2400" b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sz="2400" b="0" dirty="0">
                    <a:solidFill>
                      <a:schemeClr val="tx1"/>
                    </a:solidFill>
                    <a:latin typeface="黑体" panose="02010609060101010101" pitchFamily="49" charset="-122"/>
                  </a:rPr>
                  <a:t>出现的概率</a:t>
                </a:r>
              </a:p>
            </p:txBody>
          </p:sp>
        </mc:Choice>
        <mc:Fallback xmlns="">
          <p:sp>
            <p:nvSpPr>
              <p:cNvPr id="24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84232" y="1700538"/>
                <a:ext cx="2889061" cy="461665"/>
              </a:xfrm>
              <a:prstGeom prst="rect">
                <a:avLst/>
              </a:prstGeom>
              <a:blipFill>
                <a:blip r:embed="rId2"/>
                <a:stretch>
                  <a:fillRect l="-3376" t="-14474" r="-2110" b="-25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/>
          <p:cNvGrpSpPr/>
          <p:nvPr/>
        </p:nvGrpSpPr>
        <p:grpSpPr>
          <a:xfrm>
            <a:off x="-1141974" y="1596526"/>
            <a:ext cx="4635187" cy="585841"/>
            <a:chOff x="827088" y="1595172"/>
            <a:chExt cx="4635186" cy="585840"/>
          </a:xfrm>
        </p:grpSpPr>
        <p:sp>
          <p:nvSpPr>
            <p:cNvPr id="23" name="Rectangle 4"/>
            <p:cNvSpPr>
              <a:spLocks noChangeArrowheads="1"/>
            </p:cNvSpPr>
            <p:nvPr/>
          </p:nvSpPr>
          <p:spPr bwMode="auto">
            <a:xfrm>
              <a:off x="827088" y="1700213"/>
              <a:ext cx="184731" cy="461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endPara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endParaRPr>
            </a:p>
          </p:txBody>
        </p:sp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876" y="1595172"/>
              <a:ext cx="2622398" cy="585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092" y="2574091"/>
            <a:ext cx="2867952" cy="953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ectangle 11"/>
          <p:cNvSpPr>
            <a:spLocks noChangeArrowheads="1"/>
          </p:cNvSpPr>
          <p:nvPr/>
        </p:nvSpPr>
        <p:spPr bwMode="auto">
          <a:xfrm>
            <a:off x="791761" y="3929973"/>
            <a:ext cx="1060847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None/>
            </a:pP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	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我们将这种向量称为</a:t>
            </a:r>
            <a:r>
              <a:rPr kumimoji="1"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</a:rPr>
              <a:t>展望（</a:t>
            </a:r>
            <a:r>
              <a:rPr kumimoji="1" lang="en-US" altLang="zh-CN" sz="24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prospect</a:t>
            </a:r>
            <a:r>
              <a:rPr kumimoji="1"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</a:rPr>
              <a:t>）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, 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将所有</a:t>
            </a:r>
            <a:r>
              <a:rPr kumimoji="1"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</a:rPr>
              <a:t>展望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组成的集合称为</a:t>
            </a:r>
            <a:r>
              <a:rPr kumimoji="1"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</a:rPr>
              <a:t>展望集</a:t>
            </a:r>
          </a:p>
        </p:txBody>
      </p:sp>
      <p:grpSp>
        <p:nvGrpSpPr>
          <p:cNvPr id="31" name="Group 15"/>
          <p:cNvGrpSpPr>
            <a:grpSpLocks/>
          </p:cNvGrpSpPr>
          <p:nvPr/>
        </p:nvGrpSpPr>
        <p:grpSpPr bwMode="auto">
          <a:xfrm>
            <a:off x="1075947" y="4892614"/>
            <a:ext cx="9606979" cy="1385392"/>
            <a:chOff x="1200" y="3358"/>
            <a:chExt cx="3649" cy="1366"/>
          </a:xfrm>
        </p:grpSpPr>
        <p:sp>
          <p:nvSpPr>
            <p:cNvPr id="32" name="Rectangle 12"/>
            <p:cNvSpPr>
              <a:spLocks noChangeArrowheads="1"/>
            </p:cNvSpPr>
            <p:nvPr/>
          </p:nvSpPr>
          <p:spPr bwMode="auto">
            <a:xfrm>
              <a:off x="1258" y="3358"/>
              <a:ext cx="3591" cy="1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None/>
              </a:pPr>
              <a:r>
                <a:rPr kumimoji="1" lang="zh-CN" altLang="en-US" sz="2400" b="0" dirty="0">
                  <a:solidFill>
                    <a:schemeClr val="tx1"/>
                  </a:solidFill>
                  <a:latin typeface="黑体" panose="02010609060101010101" pitchFamily="49" charset="-122"/>
                </a:rPr>
                <a:t>风险决策分析的关键就是如何</a:t>
              </a:r>
              <a:r>
                <a:rPr kumimoji="1" lang="zh-CN" altLang="en-US" sz="2400" b="0" dirty="0">
                  <a:solidFill>
                    <a:srgbClr val="FF0000"/>
                  </a:solidFill>
                  <a:latin typeface="黑体" panose="02010609060101010101" pitchFamily="49" charset="-122"/>
                </a:rPr>
                <a:t>确定决策者对展望集中</a:t>
              </a:r>
              <a:r>
                <a:rPr kumimoji="1" lang="zh-CN" altLang="en-US" sz="2400" b="0" dirty="0">
                  <a:solidFill>
                    <a:schemeClr val="tx1"/>
                  </a:solidFill>
                  <a:latin typeface="黑体" panose="02010609060101010101" pitchFamily="49" charset="-122"/>
                </a:rPr>
                <a:t>不同元素的偏好</a:t>
              </a:r>
            </a:p>
            <a:p>
              <a:pPr>
                <a:spcBef>
                  <a:spcPct val="50000"/>
                </a:spcBef>
                <a:buClrTx/>
                <a:buFontTx/>
                <a:buNone/>
              </a:pPr>
              <a:endParaRPr kumimoji="1"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</a:endParaRPr>
            </a:p>
          </p:txBody>
        </p:sp>
        <p:sp>
          <p:nvSpPr>
            <p:cNvPr id="33" name="Rectangle 13"/>
            <p:cNvSpPr>
              <a:spLocks noChangeArrowheads="1"/>
            </p:cNvSpPr>
            <p:nvPr/>
          </p:nvSpPr>
          <p:spPr bwMode="auto">
            <a:xfrm>
              <a:off x="1200" y="3777"/>
              <a:ext cx="116" cy="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1"/>
                </a:buClr>
                <a:buChar char="•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endParaRPr kumimoji="1" lang="zh-CN" altLang="en-US" sz="2400" b="0" dirty="0">
                <a:solidFill>
                  <a:srgbClr val="0000FF"/>
                </a:solidFill>
                <a:latin typeface="黑体" panose="02010609060101010101" pitchFamily="49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456855" y="1680887"/>
                <a:ext cx="22055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2400" dirty="0">
                    <a:solidFill>
                      <a:prstClr val="black"/>
                    </a:solidFill>
                    <a:latin typeface="黑体" panose="02010609060101010101" pitchFamily="49" charset="-122"/>
                  </a:rPr>
                  <a:t>的偏好</a:t>
                </a:r>
                <a:r>
                  <a:rPr kumimoji="1" lang="en-US" altLang="zh-CN" sz="2400" dirty="0">
                    <a:solidFill>
                      <a:prstClr val="black"/>
                    </a:solidFill>
                    <a:latin typeface="黑体" panose="02010609060101010101" pitchFamily="49" charset="-122"/>
                  </a:rPr>
                  <a:t>,</a:t>
                </a:r>
                <a:r>
                  <a:rPr kumimoji="1" lang="zh-CN" altLang="en-US" sz="2400" dirty="0">
                    <a:solidFill>
                      <a:prstClr val="black"/>
                    </a:solidFill>
                    <a:latin typeface="黑体" panose="02010609060101010101" pitchFamily="49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kumimoji="1" lang="en-US" altLang="zh-CN" sz="24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zh-CN" alt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6855" y="1680887"/>
                <a:ext cx="2205540" cy="461665"/>
              </a:xfrm>
              <a:prstGeom prst="rect">
                <a:avLst/>
              </a:prstGeom>
              <a:blipFill>
                <a:blip r:embed="rId5"/>
                <a:stretch>
                  <a:fillRect l="-4144" t="-14667" b="-3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311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5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10"/>
          <a:stretch/>
        </p:blipFill>
        <p:spPr bwMode="auto">
          <a:xfrm>
            <a:off x="2276478" y="1463128"/>
            <a:ext cx="8378011" cy="3858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2"/>
              <p:cNvSpPr txBox="1">
                <a:spLocks noChangeArrowheads="1"/>
              </p:cNvSpPr>
              <p:nvPr/>
            </p:nvSpPr>
            <p:spPr bwMode="black">
              <a:xfrm>
                <a:off x="4941231" y="5383149"/>
                <a:ext cx="231121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FontTx/>
                  <a:buNone/>
                </a:pPr>
                <a:r>
                  <a:rPr kumimoji="1" lang="zh-CN" altLang="en-US" sz="2400" b="0" dirty="0">
                    <a:solidFill>
                      <a:srgbClr val="C00000"/>
                    </a:solidFill>
                    <a:latin typeface="黑体" panose="02010609060101010101" pitchFamily="49" charset="-122"/>
                  </a:rPr>
                  <a:t>决策</a:t>
                </a:r>
                <a:r>
                  <a:rPr kumimoji="1" lang="en-US" altLang="zh-CN" sz="2400" b="0" dirty="0">
                    <a:solidFill>
                      <a:schemeClr val="tx1"/>
                    </a:solidFill>
                    <a:latin typeface="黑体" panose="02010609060101010101" pitchFamily="49" charset="-122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kumimoji="1" lang="en-US" altLang="zh-CN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kumimoji="1" lang="zh-CN" altLang="en-US" sz="2400" b="0" dirty="0">
                  <a:solidFill>
                    <a:schemeClr val="tx1"/>
                  </a:solidFill>
                  <a:latin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8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">
              <a:xfrm>
                <a:off x="4941231" y="5383149"/>
                <a:ext cx="2311210" cy="461665"/>
              </a:xfrm>
              <a:prstGeom prst="rect">
                <a:avLst/>
              </a:prstGeom>
              <a:blipFill>
                <a:blip r:embed="rId3"/>
                <a:stretch>
                  <a:fillRect l="-4222" t="-14474" b="-25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Box 2"/>
          <p:cNvSpPr txBox="1">
            <a:spLocks noChangeArrowheads="1"/>
          </p:cNvSpPr>
          <p:nvPr/>
        </p:nvSpPr>
        <p:spPr bwMode="black">
          <a:xfrm>
            <a:off x="2276484" y="909123"/>
            <a:ext cx="90601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dirty="0">
                <a:solidFill>
                  <a:srgbClr val="C00000"/>
                </a:solidFill>
                <a:latin typeface="黑体" panose="02010609060101010101" pitchFamily="49" charset="-122"/>
              </a:rPr>
              <a:t>例题</a:t>
            </a:r>
          </a:p>
        </p:txBody>
      </p:sp>
    </p:spTree>
    <p:extLst>
      <p:ext uri="{BB962C8B-B14F-4D97-AF65-F5344CB8AC3E}">
        <p14:creationId xmlns:p14="http://schemas.microsoft.com/office/powerpoint/2010/main" val="20459777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576521" y="994300"/>
            <a:ext cx="603242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如果没有决策者的偏好信息</a:t>
            </a:r>
            <a:r>
              <a:rPr kumimoji="1"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, 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只能简单设为</a:t>
            </a:r>
            <a:endParaRPr kumimoji="1" lang="en-US" altLang="zh-CN" sz="2400" b="0" dirty="0">
              <a:solidFill>
                <a:schemeClr val="tx1"/>
              </a:solidFill>
              <a:latin typeface="黑体" panose="02010609060101010101" pitchFamily="49" charset="-122"/>
            </a:endParaRPr>
          </a:p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</a:rPr>
              <a:t>中立型决策者</a:t>
            </a: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，此时各准则简化为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3175008" y="2182823"/>
            <a:ext cx="4988195" cy="3688249"/>
            <a:chOff x="1584325" y="2230439"/>
            <a:chExt cx="4988195" cy="368824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192"/>
            <a:stretch/>
          </p:blipFill>
          <p:spPr bwMode="auto">
            <a:xfrm>
              <a:off x="1584325" y="2230439"/>
              <a:ext cx="4988195" cy="769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150" b="40477"/>
            <a:stretch/>
          </p:blipFill>
          <p:spPr bwMode="auto">
            <a:xfrm>
              <a:off x="1584325" y="3305175"/>
              <a:ext cx="4988195" cy="1066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124"/>
            <a:stretch/>
          </p:blipFill>
          <p:spPr bwMode="auto">
            <a:xfrm>
              <a:off x="1584326" y="4676776"/>
              <a:ext cx="4883150" cy="1241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8014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122"/>
          <a:stretch/>
        </p:blipFill>
        <p:spPr bwMode="auto">
          <a:xfrm>
            <a:off x="2276482" y="1004891"/>
            <a:ext cx="6391275" cy="192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01"/>
          <a:stretch/>
        </p:blipFill>
        <p:spPr bwMode="auto">
          <a:xfrm>
            <a:off x="2276480" y="3324233"/>
            <a:ext cx="6305551" cy="2104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550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1158141" y="1120969"/>
            <a:ext cx="51475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v"/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342891" indent="-342891">
              <a:spcBef>
                <a:spcPct val="50000"/>
              </a:spcBef>
              <a:buClrTx/>
              <a:buFont typeface="Wingdings" panose="05000000000000000000" pitchFamily="2" charset="2"/>
              <a:buChar char="n"/>
            </a:pPr>
            <a:r>
              <a:rPr kumimoji="1"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</a:rPr>
              <a:t>解决风险决策分析问题的</a:t>
            </a:r>
            <a:r>
              <a:rPr kumimoji="1"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</a:rPr>
              <a:t>基本思路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325" y="1854226"/>
            <a:ext cx="6872723" cy="4075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191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黑体"/>
        <a:ea typeface="黑体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2576</TotalTime>
  <Words>3167</Words>
  <Application>Microsoft Office PowerPoint</Application>
  <PresentationFormat>宽屏</PresentationFormat>
  <Paragraphs>327</Paragraphs>
  <Slides>82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82</vt:i4>
      </vt:variant>
    </vt:vector>
  </HeadingPairs>
  <TitlesOfParts>
    <vt:vector size="92" baseType="lpstr">
      <vt:lpstr>等线</vt:lpstr>
      <vt:lpstr>黑体</vt:lpstr>
      <vt:lpstr>宋体</vt:lpstr>
      <vt:lpstr>微软雅黑</vt:lpstr>
      <vt:lpstr>Arial</vt:lpstr>
      <vt:lpstr>Cambria Math</vt:lpstr>
      <vt:lpstr>Times New Roman</vt:lpstr>
      <vt:lpstr>Wingdings</vt:lpstr>
      <vt:lpstr>Office 主题​​</vt:lpstr>
      <vt:lpstr>剪辑</vt:lpstr>
      <vt:lpstr>PowerPoint 演示文稿</vt:lpstr>
      <vt:lpstr>模块三：  系统决策分析(二)  不确定性决策分析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THU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</dc:title>
  <dc:creator>张若冰</dc:creator>
  <cp:lastModifiedBy>jgb</cp:lastModifiedBy>
  <cp:revision>264</cp:revision>
  <cp:lastPrinted>2017-09-26T11:14:02Z</cp:lastPrinted>
  <dcterms:created xsi:type="dcterms:W3CDTF">2017-09-22T12:29:02Z</dcterms:created>
  <dcterms:modified xsi:type="dcterms:W3CDTF">2022-05-09T09:23:08Z</dcterms:modified>
</cp:coreProperties>
</file>